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  <p:sldMasterId id="2147483961" r:id="rId3"/>
  </p:sldMasterIdLst>
  <p:notesMasterIdLst>
    <p:notesMasterId r:id="rId25"/>
  </p:notesMasterIdLst>
  <p:handoutMasterIdLst>
    <p:handoutMasterId r:id="rId26"/>
  </p:handoutMasterIdLst>
  <p:sldIdLst>
    <p:sldId id="595" r:id="rId4"/>
    <p:sldId id="614" r:id="rId5"/>
    <p:sldId id="596" r:id="rId6"/>
    <p:sldId id="572" r:id="rId7"/>
    <p:sldId id="562" r:id="rId8"/>
    <p:sldId id="592" r:id="rId9"/>
    <p:sldId id="574" r:id="rId10"/>
    <p:sldId id="591" r:id="rId11"/>
    <p:sldId id="585" r:id="rId12"/>
    <p:sldId id="615" r:id="rId13"/>
    <p:sldId id="597" r:id="rId14"/>
    <p:sldId id="607" r:id="rId15"/>
    <p:sldId id="612" r:id="rId16"/>
    <p:sldId id="608" r:id="rId17"/>
    <p:sldId id="609" r:id="rId18"/>
    <p:sldId id="610" r:id="rId19"/>
    <p:sldId id="611" r:id="rId20"/>
    <p:sldId id="604" r:id="rId21"/>
    <p:sldId id="605" r:id="rId22"/>
    <p:sldId id="617" r:id="rId23"/>
    <p:sldId id="570" r:id="rId24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5B9E99-63E1-42BC-922B-8D9CE385263D}">
          <p14:sldIdLst>
            <p14:sldId id="595"/>
          </p14:sldIdLst>
        </p14:section>
        <p14:section name="Раздел без заголовка" id="{863F979F-07D0-4AA3-9BFA-7481194B8D28}">
          <p14:sldIdLst>
            <p14:sldId id="614"/>
            <p14:sldId id="596"/>
            <p14:sldId id="572"/>
            <p14:sldId id="562"/>
            <p14:sldId id="592"/>
            <p14:sldId id="574"/>
            <p14:sldId id="591"/>
            <p14:sldId id="585"/>
            <p14:sldId id="615"/>
            <p14:sldId id="597"/>
            <p14:sldId id="607"/>
            <p14:sldId id="612"/>
            <p14:sldId id="608"/>
            <p14:sldId id="609"/>
            <p14:sldId id="610"/>
            <p14:sldId id="611"/>
            <p14:sldId id="604"/>
            <p14:sldId id="605"/>
            <p14:sldId id="617"/>
            <p14:sldId id="5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292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339933"/>
    <a:srgbClr val="99CC00"/>
    <a:srgbClr val="00CC99"/>
    <a:srgbClr val="6699FF"/>
    <a:srgbClr val="9966FF"/>
    <a:srgbClr val="99CCFF"/>
    <a:srgbClr val="CCCCFF"/>
    <a:srgbClr val="3399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6096" autoAdjust="0"/>
  </p:normalViewPr>
  <p:slideViewPr>
    <p:cSldViewPr>
      <p:cViewPr varScale="1">
        <p:scale>
          <a:sx n="117" d="100"/>
          <a:sy n="117" d="100"/>
        </p:scale>
        <p:origin x="-1488" y="-102"/>
      </p:cViewPr>
      <p:guideLst>
        <p:guide orient="horz" pos="4292"/>
        <p:guide orient="horz" pos="3702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23046909918113E-2"/>
          <c:y val="5.8785701766226411E-2"/>
          <c:w val="0.84169919880012034"/>
          <c:h val="0.76671266739059218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1493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15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32018898663376E-2"/>
          <c:y val="2.2448299177709997E-2"/>
          <c:w val="0.74240509866822268"/>
          <c:h val="0.874495659818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51 690,6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E6E-4F92-BEB1-ACE0B1F3C5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/>
                      <a:t>15 573,7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6E-4F92-BEB1-ACE0B1F3C5A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/>
                      <a:t>15 088,5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E6E-4F92-BEB1-ACE0B1F3C5A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6 754,5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6E-4F92-BEB1-ACE0B1F3C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01.01.2020</c:v>
                </c:pt>
                <c:pt idx="1">
                  <c:v>01.01.2021</c:v>
                </c:pt>
                <c:pt idx="2">
                  <c:v>01.01.2022</c:v>
                </c:pt>
                <c:pt idx="3">
                  <c:v>01.01.2023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51690.621919999998</c:v>
                </c:pt>
                <c:pt idx="1">
                  <c:v>15573.7</c:v>
                </c:pt>
                <c:pt idx="2">
                  <c:v>15088.5</c:v>
                </c:pt>
                <c:pt idx="3">
                  <c:v>6754.5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6E-4F92-BEB1-ACE0B1F3C5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Просроченная  кредиторская задолженность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8518518518518507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16 324 ,1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6E-4F92-BEB1-ACE0B1F3C5A1}"/>
                </c:ext>
              </c:extLst>
            </c:dLbl>
            <c:dLbl>
              <c:idx val="1"/>
              <c:layout>
                <c:manualLayout>
                  <c:x val="1.0802469135802484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E6E-4F92-BEB1-ACE0B1F3C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01.01.2020</c:v>
                </c:pt>
                <c:pt idx="1">
                  <c:v>01.01.2021</c:v>
                </c:pt>
                <c:pt idx="2">
                  <c:v>01.01.2022</c:v>
                </c:pt>
                <c:pt idx="3">
                  <c:v>01.01.2023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16324.055109999996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E6E-4F92-BEB1-ACE0B1F3C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72032"/>
        <c:axId val="168573568"/>
      </c:barChart>
      <c:catAx>
        <c:axId val="16857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573568"/>
        <c:crosses val="autoZero"/>
        <c:auto val="1"/>
        <c:lblAlgn val="ctr"/>
        <c:lblOffset val="100"/>
        <c:noMultiLvlLbl val="0"/>
      </c:catAx>
      <c:valAx>
        <c:axId val="1685735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857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09645669291404"/>
          <c:y val="0.37950221864385586"/>
          <c:w val="0.21438502478856811"/>
          <c:h val="0.52440464051517932"/>
        </c:manualLayout>
      </c:layout>
      <c:overlay val="0"/>
      <c:txPr>
        <a:bodyPr/>
        <a:lstStyle/>
        <a:p>
          <a:pPr>
            <a:defRPr sz="180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244025279943"/>
          <c:y val="2.0576417435099817E-2"/>
          <c:w val="0.8752824668606074"/>
          <c:h val="0.874670788213076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по программе муниципальных внутренних заимствований</c:v>
                </c:pt>
              </c:strCache>
            </c:strRef>
          </c:tx>
          <c:dLbls>
            <c:dLbl>
              <c:idx val="0"/>
              <c:layout>
                <c:manualLayout>
                  <c:x val="-6.8610262816326817E-2"/>
                  <c:y val="5.567114926038791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8 133,8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78-4E4E-BE39-82BEA050A6B0}"/>
                </c:ext>
              </c:extLst>
            </c:dLbl>
            <c:dLbl>
              <c:idx val="1"/>
              <c:layout>
                <c:manualLayout>
                  <c:x val="-1.5442051154207833E-3"/>
                  <c:y val="-1.211680988746832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2 883,8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78-4E4E-BE39-82BEA050A6B0}"/>
                </c:ext>
              </c:extLst>
            </c:dLbl>
            <c:dLbl>
              <c:idx val="2"/>
              <c:layout>
                <c:manualLayout>
                  <c:x val="-7.5390223127873024E-2"/>
                  <c:y val="-4.120395640419984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4 539,3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78-4E4E-BE39-82BEA050A6B0}"/>
                </c:ext>
              </c:extLst>
            </c:dLbl>
            <c:dLbl>
              <c:idx val="3"/>
              <c:layout>
                <c:manualLayout>
                  <c:x val="-3.9086442969751382E-2"/>
                  <c:y val="4.37600331042124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en-US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1 382,8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178-4E4E-BE39-82BEA050A6B0}"/>
                </c:ext>
              </c:extLst>
            </c:dLbl>
            <c:dLbl>
              <c:idx val="4"/>
              <c:layout>
                <c:manualLayout>
                  <c:x val="-2.6181372801396065E-2"/>
                  <c:y val="-4.52936791242197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</a:t>
                    </a:r>
                    <a:r>
                      <a:rPr lang="ru-RU" sz="1600" b="1" i="1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382,8</a:t>
                    </a:r>
                    <a:endParaRPr lang="ru-RU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178-4E4E-BE39-82BEA050A6B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78-4E4E-BE39-82BEA050A6B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78-4E4E-BE39-82BEA050A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3">
                  <c:v>01.01.2022</c:v>
                </c:pt>
                <c:pt idx="4">
                  <c:v>01.01.2023</c:v>
                </c:pt>
                <c:pt idx="5">
                  <c:v>01.01.2024</c:v>
                </c:pt>
                <c:pt idx="6">
                  <c:v>01.01.2025</c:v>
                </c:pt>
                <c:pt idx="7">
                  <c:v>01.01.2026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3" formatCode="#,##0.00">
                  <c:v>61382.8</c:v>
                </c:pt>
                <c:pt idx="4" formatCode="#,##0.00">
                  <c:v>61382.8</c:v>
                </c:pt>
                <c:pt idx="5" formatCode="#,##0.00">
                  <c:v>40374.400000000001</c:v>
                </c:pt>
                <c:pt idx="6" formatCode="#,##0.00">
                  <c:v>18714.5</c:v>
                </c:pt>
                <c:pt idx="7" formatCode="#,##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178-4E4E-BE39-82BEA050A6B0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78-4E4E-BE39-82BEA050A6B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78-4E4E-BE39-82BEA050A6B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78-4E4E-BE39-82BEA050A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3">
                  <c:v>01.01.2022</c:v>
                </c:pt>
                <c:pt idx="4">
                  <c:v>01.01.2023</c:v>
                </c:pt>
                <c:pt idx="5">
                  <c:v>01.01.2024</c:v>
                </c:pt>
                <c:pt idx="6">
                  <c:v>01.01.2025</c:v>
                </c:pt>
                <c:pt idx="7">
                  <c:v>01.01.2026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3" formatCode="#,##0.00">
                  <c:v>61382.8</c:v>
                </c:pt>
                <c:pt idx="4" formatCode="#,##0.00">
                  <c:v>61382.8</c:v>
                </c:pt>
                <c:pt idx="5" formatCode="#,##0.00">
                  <c:v>12883.8</c:v>
                </c:pt>
                <c:pt idx="6" formatCode="#,##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178-4E4E-BE39-82BEA050A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14144"/>
        <c:axId val="168644608"/>
      </c:lineChart>
      <c:catAx>
        <c:axId val="16861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644608"/>
        <c:crossesAt val="0"/>
        <c:auto val="1"/>
        <c:lblAlgn val="ctr"/>
        <c:lblOffset val="100"/>
        <c:noMultiLvlLbl val="0"/>
      </c:catAx>
      <c:valAx>
        <c:axId val="168644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61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26163632323612E-2"/>
          <c:y val="3.1437822423336287E-2"/>
          <c:w val="0.70955150801174371"/>
          <c:h val="0.68885062241037442"/>
        </c:manualLayout>
      </c:layout>
      <c:pie3DChart>
        <c:varyColors val="1"/>
        <c:ser>
          <c:idx val="0"/>
          <c:order val="0"/>
          <c:spPr>
            <a:ln w="21958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explosion val="22"/>
          <c:dPt>
            <c:idx val="0"/>
            <c:bubble3D val="0"/>
            <c:explosion val="14"/>
            <c:spPr>
              <a:solidFill>
                <a:schemeClr val="accent6"/>
              </a:solidFill>
              <a:ln w="21958"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B1-4023-AC78-462635C30488}"/>
              </c:ext>
            </c:extLst>
          </c:dPt>
          <c:dPt>
            <c:idx val="1"/>
            <c:bubble3D val="0"/>
            <c:explosion val="15"/>
            <c:spPr>
              <a:solidFill>
                <a:schemeClr val="accent5"/>
              </a:solidFill>
              <a:ln w="37643" cap="flat" cmpd="sng" algn="ctr">
                <a:solidFill>
                  <a:schemeClr val="accent5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B1-4023-AC78-462635C30488}"/>
              </c:ext>
            </c:extLst>
          </c:dPt>
          <c:dPt>
            <c:idx val="2"/>
            <c:bubble3D val="0"/>
            <c:explosion val="17"/>
            <c:spPr>
              <a:solidFill>
                <a:srgbClr val="FFC000"/>
              </a:solidFill>
              <a:ln w="21958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B1-4023-AC78-462635C30488}"/>
              </c:ext>
            </c:extLst>
          </c:dPt>
          <c:dLbls>
            <c:dLbl>
              <c:idx val="0"/>
              <c:layout>
                <c:manualLayout>
                  <c:x val="6.332575247630437E-2"/>
                  <c:y val="-2.75963838782866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1-4023-AC78-462635C30488}"/>
                </c:ext>
              </c:extLst>
            </c:dLbl>
            <c:dLbl>
              <c:idx val="1"/>
              <c:layout>
                <c:manualLayout>
                  <c:x val="6.8060969981763586E-2"/>
                  <c:y val="-2.45736584823908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1-4023-AC78-462635C30488}"/>
                </c:ext>
              </c:extLst>
            </c:dLbl>
            <c:dLbl>
              <c:idx val="2"/>
              <c:layout>
                <c:manualLayout>
                  <c:x val="0.13764592654729152"/>
                  <c:y val="3.75803151501685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B1-4023-AC78-462635C3048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640014.80000000005</c:v>
                </c:pt>
                <c:pt idx="1">
                  <c:v>130132.2</c:v>
                </c:pt>
                <c:pt idx="2">
                  <c:v>1401790.6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2B1-4023-AC78-462635C30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095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01990547319903E-2"/>
          <c:y val="0.11586079647490052"/>
          <c:w val="0.7439105705482878"/>
          <c:h val="0.72027392388697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F4-4F14-8CD4-53B143358300}"/>
              </c:ext>
            </c:extLst>
          </c:dPt>
          <c:dPt>
            <c:idx val="3"/>
            <c:bubble3D val="0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F4-4F14-8CD4-53B14335830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F4-4F14-8CD4-53B14335830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F4-4F14-8CD4-53B143358300}"/>
              </c:ext>
            </c:extLst>
          </c:dPt>
          <c:dLbls>
            <c:dLbl>
              <c:idx val="0"/>
              <c:layout>
                <c:manualLayout>
                  <c:x val="0.11102982456116486"/>
                  <c:y val="0.189201142661897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4-4F14-8CD4-53B143358300}"/>
                </c:ext>
              </c:extLst>
            </c:dLbl>
            <c:dLbl>
              <c:idx val="1"/>
              <c:layout>
                <c:manualLayout>
                  <c:x val="8.4484581681170609E-2"/>
                  <c:y val="-0.216534905773252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F4-4F14-8CD4-53B143358300}"/>
                </c:ext>
              </c:extLst>
            </c:dLbl>
            <c:dLbl>
              <c:idx val="2"/>
              <c:layout>
                <c:manualLayout>
                  <c:x val="7.3998707425961652E-2"/>
                  <c:y val="-7.17976328874237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342779596487854"/>
                  <c:y val="7.73014107076634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4-4F14-8CD4-53B143358300}"/>
                </c:ext>
              </c:extLst>
            </c:dLbl>
            <c:dLbl>
              <c:idx val="5"/>
              <c:layout>
                <c:manualLayout>
                  <c:x val="0.12223530696865002"/>
                  <c:y val="2.3561895475842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3F4-4F14-8CD4-53B143358300}"/>
                </c:ext>
              </c:extLst>
            </c:dLbl>
            <c:dLbl>
              <c:idx val="6"/>
              <c:layout>
                <c:manualLayout>
                  <c:x val="-4.3388426660434611E-2"/>
                  <c:y val="1.79825195825794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F4-4F14-8CD4-53B14335830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Транспортный налог</c:v>
                </c:pt>
                <c:pt idx="5">
                  <c:v>Земельный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423513.8</c:v>
                </c:pt>
                <c:pt idx="1">
                  <c:v>21850.6</c:v>
                </c:pt>
                <c:pt idx="2">
                  <c:v>3716.3</c:v>
                </c:pt>
                <c:pt idx="3">
                  <c:v>29040.799999999996</c:v>
                </c:pt>
                <c:pt idx="4">
                  <c:v>83314.8</c:v>
                </c:pt>
                <c:pt idx="5">
                  <c:v>67808.2</c:v>
                </c:pt>
                <c:pt idx="6">
                  <c:v>10770.1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3F4-4F14-8CD4-53B143358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26346694720572E-2"/>
          <c:y val="0.1624030663259638"/>
          <c:w val="0.7446572342572515"/>
          <c:h val="0.715864348405732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46-4594-BA15-ACC478D593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46-4594-BA15-ACC478D59385}"/>
              </c:ext>
            </c:extLst>
          </c:dPt>
          <c:dPt>
            <c:idx val="2"/>
            <c:bubble3D val="0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46-4594-BA15-ACC478D5938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46-4594-BA15-ACC478D59385}"/>
              </c:ext>
            </c:extLst>
          </c:dPt>
          <c:dPt>
            <c:idx val="4"/>
            <c:bubble3D val="0"/>
            <c:spPr>
              <a:solidFill>
                <a:srgbClr val="9BBB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46-4594-BA15-ACC478D59385}"/>
              </c:ext>
            </c:extLst>
          </c:dPt>
          <c:dLbls>
            <c:dLbl>
              <c:idx val="0"/>
              <c:layout>
                <c:manualLayout>
                  <c:x val="0.18325692228570842"/>
                  <c:y val="-0.153838408980198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6-4594-BA15-ACC478D59385}"/>
                </c:ext>
              </c:extLst>
            </c:dLbl>
            <c:dLbl>
              <c:idx val="1"/>
              <c:layout>
                <c:manualLayout>
                  <c:x val="7.5520106490327844E-4"/>
                  <c:y val="-4.9158426841462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6-4594-BA15-ACC478D59385}"/>
                </c:ext>
              </c:extLst>
            </c:dLbl>
            <c:dLbl>
              <c:idx val="2"/>
              <c:layout>
                <c:manualLayout>
                  <c:x val="3.3319422676428283E-2"/>
                  <c:y val="-2.1722864126208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6-4594-BA15-ACC478D59385}"/>
                </c:ext>
              </c:extLst>
            </c:dLbl>
            <c:dLbl>
              <c:idx val="3"/>
              <c:layout>
                <c:manualLayout>
                  <c:x val="0.1070934957167701"/>
                  <c:y val="2.2534996111543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6-4594-BA15-ACC478D59385}"/>
                </c:ext>
              </c:extLst>
            </c:dLbl>
            <c:dLbl>
              <c:idx val="4"/>
              <c:layout>
                <c:manualLayout>
                  <c:x val="5.0344188118599309E-2"/>
                  <c:y val="7.7330296633708042E-3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/>
                      <a:t>Доходы от продажи материальных и нематериальных активов
23%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946-4594-BA15-ACC478D59385}"/>
                </c:ext>
              </c:extLst>
            </c:dLbl>
            <c:dLbl>
              <c:idx val="5"/>
              <c:layout>
                <c:manualLayout>
                  <c:x val="6.151520600296282E-2"/>
                  <c:y val="-3.287412509721142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46-4594-BA15-ACC478D5938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Штрафы</c:v>
                </c:pt>
                <c:pt idx="2">
                  <c:v>Платежи при пользовании природными ресурсами</c:v>
                </c:pt>
                <c:pt idx="3">
                  <c:v>Доходы от оказания платных услуг</c:v>
                </c:pt>
                <c:pt idx="4">
                  <c:v>Доходы от продажи материальных и нематериальных активов
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58.500970551485345</c:v>
                </c:pt>
                <c:pt idx="1">
                  <c:v>5.8283038325641154</c:v>
                </c:pt>
                <c:pt idx="2">
                  <c:v>7.0341544982717572</c:v>
                </c:pt>
                <c:pt idx="3">
                  <c:v>4.4449413750017293</c:v>
                </c:pt>
                <c:pt idx="4">
                  <c:v>22.737954172756634</c:v>
                </c:pt>
                <c:pt idx="5">
                  <c:v>1.4575178164973774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946-4594-BA15-ACC478D59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65345928918553E-3"/>
          <c:y val="6.8541550938784571E-2"/>
          <c:w val="0.75586374483217089"/>
          <c:h val="0.700791959934735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9BBB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6-420D-9DD2-1E8406A261A0}"/>
              </c:ext>
            </c:extLst>
          </c:dPt>
          <c:dPt>
            <c:idx val="1"/>
            <c:bubble3D val="0"/>
            <c:explosion val="9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6-420D-9DD2-1E8406A261A0}"/>
              </c:ext>
            </c:extLst>
          </c:dPt>
          <c:dPt>
            <c:idx val="2"/>
            <c:bubble3D val="0"/>
            <c:explosion val="8"/>
            <c:spPr>
              <a:solidFill>
                <a:srgbClr val="66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6-420D-9DD2-1E8406A261A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6-420D-9DD2-1E8406A261A0}"/>
              </c:ext>
            </c:extLst>
          </c:dPt>
          <c:dPt>
            <c:idx val="4"/>
            <c:bubble3D val="0"/>
            <c:explosion val="19"/>
            <c:spPr>
              <a:solidFill>
                <a:srgbClr val="99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86-420D-9DD2-1E8406A261A0}"/>
              </c:ext>
            </c:extLst>
          </c:dPt>
          <c:dLbls>
            <c:dLbl>
              <c:idx val="0"/>
              <c:layout>
                <c:manualLayout>
                  <c:x val="7.2766015570040032E-2"/>
                  <c:y val="6.8713198533496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86-420D-9DD2-1E8406A261A0}"/>
                </c:ext>
              </c:extLst>
            </c:dLbl>
            <c:dLbl>
              <c:idx val="1"/>
              <c:layout>
                <c:manualLayout>
                  <c:x val="5.8255388503498873E-2"/>
                  <c:y val="0.117770525497166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86-420D-9DD2-1E8406A261A0}"/>
                </c:ext>
              </c:extLst>
            </c:dLbl>
            <c:dLbl>
              <c:idx val="2"/>
              <c:layout>
                <c:manualLayout>
                  <c:x val="0.10801009207840506"/>
                  <c:y val="-0.258436840351072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86-420D-9DD2-1E8406A261A0}"/>
                </c:ext>
              </c:extLst>
            </c:dLbl>
            <c:dLbl>
              <c:idx val="3"/>
              <c:layout>
                <c:manualLayout>
                  <c:x val="0.12156997023478873"/>
                  <c:y val="9.92543487231578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86-420D-9DD2-1E8406A261A0}"/>
                </c:ext>
              </c:extLst>
            </c:dLbl>
            <c:dLbl>
              <c:idx val="4"/>
              <c:layout>
                <c:manualLayout>
                  <c:x val="4.8329095534811357E-2"/>
                  <c:y val="-2.83432396400399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86-420D-9DD2-1E8406A261A0}"/>
                </c:ext>
              </c:extLst>
            </c:dLbl>
            <c:dLbl>
              <c:idx val="5"/>
              <c:layout>
                <c:manualLayout>
                  <c:x val="0.12390246569825575"/>
                  <c:y val="-0.11116522767311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86-420D-9DD2-1E8406A261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</c:v>
                </c:pt>
                <c:pt idx="1">
                  <c:v>Прочие 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17.713717830211241</c:v>
                </c:pt>
                <c:pt idx="1">
                  <c:v>1.6128041068367629</c:v>
                </c:pt>
                <c:pt idx="2">
                  <c:v>18.439395524115369</c:v>
                </c:pt>
                <c:pt idx="3">
                  <c:v>43.211951193691569</c:v>
                </c:pt>
                <c:pt idx="4">
                  <c:v>19.022131345145038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B86-420D-9DD2-1E8406A26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52008941076822E-2"/>
          <c:y val="0"/>
          <c:w val="0.96683654332804425"/>
          <c:h val="0.8511709334896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5074298487252604E-3"/>
                  <c:y val="-2.58533646016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E6-4C44-9030-50A5534088B6}"/>
                </c:ext>
              </c:extLst>
            </c:dLbl>
            <c:dLbl>
              <c:idx val="1"/>
              <c:layout>
                <c:manualLayout>
                  <c:x val="0"/>
                  <c:y val="-3.10240375219855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329 407,2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E6-4C44-9030-50A5534088B6}"/>
                </c:ext>
              </c:extLst>
            </c:dLbl>
            <c:dLbl>
              <c:idx val="2"/>
              <c:layout>
                <c:manualLayout>
                  <c:x val="-4.5222895461757761E-3"/>
                  <c:y val="-5.42920656634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E6-4C44-9030-50A5534088B6}"/>
                </c:ext>
              </c:extLst>
            </c:dLbl>
            <c:dLbl>
              <c:idx val="3"/>
              <c:layout>
                <c:manualLayout>
                  <c:x val="0"/>
                  <c:y val="-3.36093739821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E6-4C44-9030-50A553408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год факт </c:v>
                </c:pt>
                <c:pt idx="1">
                  <c:v>2022 год первоначальный план</c:v>
                </c:pt>
                <c:pt idx="2">
                  <c:v>2022 год уточненный план</c:v>
                </c:pt>
                <c:pt idx="3">
                  <c:v>2022 год факт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321020.90000000002</c:v>
                </c:pt>
                <c:pt idx="1">
                  <c:v>329407.59999999998</c:v>
                </c:pt>
                <c:pt idx="2">
                  <c:v>413691.4</c:v>
                </c:pt>
                <c:pt idx="3">
                  <c:v>423513.8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E6-4C44-9030-50A553408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55055488"/>
        <c:axId val="55057024"/>
      </c:barChart>
      <c:catAx>
        <c:axId val="5505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057024"/>
        <c:crosses val="autoZero"/>
        <c:auto val="1"/>
        <c:lblAlgn val="ctr"/>
        <c:lblOffset val="100"/>
        <c:noMultiLvlLbl val="0"/>
      </c:catAx>
      <c:valAx>
        <c:axId val="550570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55055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90646379792927"/>
          <c:y val="0.27838050854707591"/>
          <c:w val="0.45817176227730982"/>
          <c:h val="0.676348791933175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0"/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120650" h="139700"/>
              <a:bevelB w="82550" h="165100"/>
            </a:sp3d>
          </c:spPr>
          <c:explosion val="5"/>
          <c:dPt>
            <c:idx val="0"/>
            <c:bubble3D val="0"/>
            <c:explosion val="8"/>
            <c:spPr>
              <a:solidFill>
                <a:schemeClr val="accent1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0D-4937-9CB3-058056F89473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0D-4937-9CB3-058056F89473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0D-4937-9CB3-058056F89473}"/>
              </c:ext>
            </c:extLst>
          </c:dPt>
          <c:dPt>
            <c:idx val="3"/>
            <c:bubble3D val="0"/>
            <c:explosion val="10"/>
            <c:spPr>
              <a:solidFill>
                <a:srgbClr val="BA9FD5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0D-4937-9CB3-058056F89473}"/>
              </c:ext>
            </c:extLst>
          </c:dPt>
          <c:dPt>
            <c:idx val="4"/>
            <c:bubble3D val="0"/>
            <c:explosion val="15"/>
            <c:spPr>
              <a:solidFill>
                <a:schemeClr val="accent5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0D-4937-9CB3-058056F89473}"/>
              </c:ext>
            </c:extLst>
          </c:dPt>
          <c:dPt>
            <c:idx val="5"/>
            <c:bubble3D val="0"/>
            <c:explosion val="21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0D-4937-9CB3-058056F89473}"/>
              </c:ext>
            </c:extLst>
          </c:dPt>
          <c:dPt>
            <c:idx val="6"/>
            <c:bubble3D val="0"/>
            <c:explosion val="30"/>
            <c:spPr>
              <a:solidFill>
                <a:schemeClr val="accent1">
                  <a:lumMod val="60000"/>
                </a:schemeClr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0D-4937-9CB3-058056F89473}"/>
              </c:ext>
            </c:extLst>
          </c:dPt>
          <c:dPt>
            <c:idx val="7"/>
            <c:bubble3D val="0"/>
            <c:explosion val="43"/>
            <c:spPr>
              <a:solidFill>
                <a:schemeClr val="accent2">
                  <a:lumMod val="60000"/>
                </a:schemeClr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10D-4937-9CB3-058056F89473}"/>
              </c:ext>
            </c:extLst>
          </c:dPt>
          <c:dPt>
            <c:idx val="8"/>
            <c:bubble3D val="0"/>
            <c:explosion val="57"/>
            <c:spPr>
              <a:solidFill>
                <a:srgbClr val="C00000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10D-4937-9CB3-058056F89473}"/>
              </c:ext>
            </c:extLst>
          </c:dPt>
          <c:dPt>
            <c:idx val="9"/>
            <c:bubble3D val="0"/>
            <c:explosion val="75"/>
            <c:spPr>
              <a:solidFill>
                <a:srgbClr val="FFFF00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10D-4937-9CB3-058056F89473}"/>
              </c:ext>
            </c:extLst>
          </c:dPt>
          <c:dPt>
            <c:idx val="10"/>
            <c:bubble3D val="0"/>
            <c:explosion val="91"/>
            <c:spPr>
              <a:solidFill>
                <a:srgbClr val="002060"/>
              </a:solidFill>
              <a:ln w="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120650" h="139700"/>
                <a:bevelB w="82550" h="165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0D-4937-9CB3-058056F89473}"/>
              </c:ext>
            </c:extLst>
          </c:dPt>
          <c:dLbls>
            <c:dLbl>
              <c:idx val="0"/>
              <c:layout>
                <c:manualLayout>
                  <c:x val="-1.1378664019410031E-2"/>
                  <c:y val="-3.853945351370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0D-4937-9CB3-058056F89473}"/>
                </c:ext>
              </c:extLst>
            </c:dLbl>
            <c:dLbl>
              <c:idx val="1"/>
              <c:layout>
                <c:manualLayout>
                  <c:x val="4.2669990072787614E-3"/>
                  <c:y val="-3.1252521313503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D-4937-9CB3-058056F89473}"/>
                </c:ext>
              </c:extLst>
            </c:dLbl>
            <c:dLbl>
              <c:idx val="2"/>
              <c:layout>
                <c:manualLayout>
                  <c:x val="-2.8446660048526123E-3"/>
                  <c:y val="-1.2424360594895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0D-4937-9CB3-058056F89473}"/>
                </c:ext>
              </c:extLst>
            </c:dLbl>
            <c:dLbl>
              <c:idx val="3"/>
              <c:layout>
                <c:manualLayout>
                  <c:x val="-1.7068108023839644E-2"/>
                  <c:y val="-2.79361536185891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0D-4937-9CB3-058056F89473}"/>
                </c:ext>
              </c:extLst>
            </c:dLbl>
            <c:dLbl>
              <c:idx val="4"/>
              <c:layout>
                <c:manualLayout>
                  <c:x val="-8.5340092140299972E-2"/>
                  <c:y val="-0.11161090275501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0D-4937-9CB3-058056F89473}"/>
                </c:ext>
              </c:extLst>
            </c:dLbl>
            <c:dLbl>
              <c:idx val="5"/>
              <c:layout>
                <c:manualLayout>
                  <c:x val="-9.9563310169838836E-3"/>
                  <c:y val="-1.4212139956431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0D-4937-9CB3-058056F89473}"/>
                </c:ext>
              </c:extLst>
            </c:dLbl>
            <c:dLbl>
              <c:idx val="6"/>
              <c:layout>
                <c:manualLayout>
                  <c:x val="-5.4048710089559936E-2"/>
                  <c:y val="-0.1521653040367910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394257268905602E-2"/>
                      <c:h val="4.3622925799424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10D-4937-9CB3-058056F8947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0D-4937-9CB3-058056F89473}"/>
                </c:ext>
              </c:extLst>
            </c:dLbl>
            <c:dLbl>
              <c:idx val="8"/>
              <c:layout>
                <c:manualLayout>
                  <c:x val="0.12516530421351016"/>
                  <c:y val="-0.15809358643182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0D-4937-9CB3-058056F89473}"/>
                </c:ext>
              </c:extLst>
            </c:dLbl>
            <c:dLbl>
              <c:idx val="9"/>
              <c:layout>
                <c:manualLayout>
                  <c:x val="0.13227696922564144"/>
                  <c:y val="-3.093664153204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0D-4937-9CB3-058056F89473}"/>
                </c:ext>
              </c:extLst>
            </c:dLbl>
            <c:dLbl>
              <c:idx val="10"/>
              <c:layout>
                <c:manualLayout>
                  <c:x val="1.2800885027111698E-2"/>
                  <c:y val="-8.63424988079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0D-4937-9CB3-058056F89473}"/>
                </c:ext>
              </c:extLst>
            </c:dLbl>
            <c:dLbl>
              <c:idx val="16"/>
              <c:layout>
                <c:manualLayout>
                  <c:x val="-9.1029312155280262E-2"/>
                  <c:y val="-0.315937390743081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310D-4937-9CB3-058056F89473}"/>
                </c:ext>
              </c:extLst>
            </c:dLbl>
            <c:dLbl>
              <c:idx val="17"/>
              <c:layout>
                <c:manualLayout>
                  <c:x val="0.10383030917711653"/>
                  <c:y val="-0.1238133017776941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884091731743068E-2"/>
                      <c:h val="3.721878950057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310D-4937-9CB3-058056F89473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10D-4937-9CB3-058056F89473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10D-4937-9CB3-058056F89473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10D-4937-9CB3-058056F89473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10D-4937-9CB3-058056F89473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10D-4937-9CB3-058056F8947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1">
                      <a:lumMod val="5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2"/>
                <c:pt idx="0">
                  <c:v>Образование - 903 696,4 тыс. руб.</c:v>
                </c:pt>
                <c:pt idx="1">
                  <c:v>Культура и кинематография - 289 958,1 тыс. руб.</c:v>
                </c:pt>
                <c:pt idx="2">
                  <c:v>Национальная экономика - 307 273,3 тыс. руб.</c:v>
                </c:pt>
                <c:pt idx="3">
                  <c:v>ЖКХ - 349 418,5 тыс. руб.</c:v>
                </c:pt>
                <c:pt idx="4">
                  <c:v>Охрана окружающей среды - 515,3 тыс. рублей</c:v>
                </c:pt>
                <c:pt idx="5">
                  <c:v>Общегосударственные вопросы - 237 427,2 тыс. руб.</c:v>
                </c:pt>
                <c:pt idx="6">
                  <c:v>Социальная политика - 61 738,8 тыс. руб.</c:v>
                </c:pt>
                <c:pt idx="7">
                  <c:v>Физическая культура и спорт - 95 220,3 тыс. руб.</c:v>
                </c:pt>
                <c:pt idx="8">
                  <c:v>Национальная безопасность и правоохран. деятельность - 9 925,9 тыс. руб.</c:v>
                </c:pt>
                <c:pt idx="9">
                  <c:v>СМИ - 3 384,0 тыс.руб.</c:v>
                </c:pt>
                <c:pt idx="10">
                  <c:v>Здравоохранение - 1 000,0 тыс. руб.</c:v>
                </c:pt>
                <c:pt idx="11">
                  <c:v>Обслуживание государственного муниципал.долга - 61,4 тыс.руб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0.4</c:v>
                </c:pt>
                <c:pt idx="1">
                  <c:v>0.128</c:v>
                </c:pt>
                <c:pt idx="2">
                  <c:v>0.13600000000000001</c:v>
                </c:pt>
                <c:pt idx="3">
                  <c:v>0.15500000000000003</c:v>
                </c:pt>
                <c:pt idx="4">
                  <c:v>2.3000000000000003E-4</c:v>
                </c:pt>
                <c:pt idx="5">
                  <c:v>0.10500000000000001</c:v>
                </c:pt>
                <c:pt idx="6">
                  <c:v>2.7000000000000003E-2</c:v>
                </c:pt>
                <c:pt idx="7">
                  <c:v>4.200000000000001E-2</c:v>
                </c:pt>
                <c:pt idx="8">
                  <c:v>4.000000000000001E-3</c:v>
                </c:pt>
                <c:pt idx="9">
                  <c:v>2.0000000000000005E-3</c:v>
                </c:pt>
                <c:pt idx="10">
                  <c:v>1.0000000000000002E-3</c:v>
                </c:pt>
                <c:pt idx="11">
                  <c:v>3.0000000000000008E-5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310D-4937-9CB3-058056F89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>
          <a:softEdge rad="0"/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50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ayout>
        <c:manualLayout>
          <c:xMode val="edge"/>
          <c:yMode val="edge"/>
          <c:x val="1.1378664019410031E-2"/>
          <c:y val="5.305381491541835E-2"/>
          <c:w val="0.43552273313717843"/>
          <c:h val="0.86923308366726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1" i="0" u="none" strike="noStrike" kern="1200" baseline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cmpd="dbl">
      <a:noFill/>
    </a:ln>
    <a:effectLst>
      <a:outerShdw blurRad="50800" dist="50800" dir="5400000" sx="7000" sy="7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466271515377198E-2"/>
          <c:y val="0.19911207048982041"/>
          <c:w val="0.75580190789612023"/>
          <c:h val="0.78765309331826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bubble3D val="0"/>
            <c:explosion val="18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72-4985-A89F-B8D7645720D0}"/>
              </c:ext>
            </c:extLst>
          </c:dPt>
          <c:dPt>
            <c:idx val="1"/>
            <c:bubble3D val="0"/>
            <c:explosion val="18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72-4985-A89F-B8D7645720D0}"/>
              </c:ext>
            </c:extLst>
          </c:dPt>
          <c:dLbls>
            <c:dLbl>
              <c:idx val="0"/>
              <c:layout>
                <c:manualLayout>
                  <c:x val="0.24375169525708354"/>
                  <c:y val="4.65307776260154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72-4985-A89F-B8D7645720D0}"/>
                </c:ext>
              </c:extLst>
            </c:dLbl>
            <c:dLbl>
              <c:idx val="1"/>
              <c:layout>
                <c:manualLayout>
                  <c:x val="-0.11191770893368162"/>
                  <c:y val="-0.124456984650658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72-4985-A89F-B8D7645720D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мероприятия     2 103 995,1 тыс. рублей</c:v>
                </c:pt>
                <c:pt idx="1">
                  <c:v>Непрограммные мероприятия     155 624,1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2103995.1</c:v>
                </c:pt>
                <c:pt idx="1">
                  <c:v>155624.1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72-4985-A89F-B8D764572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5992212076536035E-2"/>
          <c:y val="4.6472186851033735E-2"/>
          <c:w val="0.81754800915149095"/>
          <c:h val="0.17295933621754458"/>
        </c:manualLayout>
      </c:layout>
      <c:overlay val="0"/>
      <c:txPr>
        <a:bodyPr/>
        <a:lstStyle/>
        <a:p>
          <a:pPr>
            <a:defRPr sz="1500" b="1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52716856435923E-2"/>
          <c:y val="7.0778786924909631E-2"/>
          <c:w val="0.72462720464687924"/>
          <c:h val="0.71338215506918989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BF-4784-8454-FD57296A8D26}"/>
              </c:ext>
            </c:extLst>
          </c:dPt>
          <c:dPt>
            <c:idx val="1"/>
            <c:bubble3D val="0"/>
            <c:spPr>
              <a:solidFill>
                <a:srgbClr val="66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BF-4784-8454-FD57296A8D2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BF-4784-8454-FD57296A8D2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BF-4784-8454-FD57296A8D2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BF-4784-8454-FD57296A8D26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BF-4784-8454-FD57296A8D26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BF-4784-8454-FD57296A8D26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2BF-4784-8454-FD57296A8D26}"/>
              </c:ext>
            </c:extLst>
          </c:dPt>
          <c:dPt>
            <c:idx val="8"/>
            <c:bubble3D val="0"/>
            <c:spPr>
              <a:solidFill>
                <a:srgbClr val="0066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2BF-4784-8454-FD57296A8D26}"/>
              </c:ext>
            </c:extLst>
          </c:dPt>
          <c:dPt>
            <c:idx val="9"/>
            <c:bubble3D val="0"/>
            <c:explosion val="14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2BF-4784-8454-FD57296A8D26}"/>
              </c:ext>
            </c:extLst>
          </c:dPt>
          <c:dLbls>
            <c:dLbl>
              <c:idx val="0"/>
              <c:layout>
                <c:manualLayout>
                  <c:x val="-9.4701252466540098E-2"/>
                  <c:y val="9.22839206137588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BF-4784-8454-FD57296A8D26}"/>
                </c:ext>
              </c:extLst>
            </c:dLbl>
            <c:dLbl>
              <c:idx val="1"/>
              <c:layout>
                <c:manualLayout>
                  <c:x val="-8.0457874395470419E-2"/>
                  <c:y val="3.61886873680702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BF-4784-8454-FD57296A8D26}"/>
                </c:ext>
              </c:extLst>
            </c:dLbl>
            <c:dLbl>
              <c:idx val="2"/>
              <c:layout>
                <c:manualLayout>
                  <c:x val="-4.2651603115877977E-2"/>
                  <c:y val="-7.48313844757989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F-4784-8454-FD57296A8D26}"/>
                </c:ext>
              </c:extLst>
            </c:dLbl>
            <c:dLbl>
              <c:idx val="3"/>
              <c:layout>
                <c:manualLayout>
                  <c:x val="3.9641613075440049E-3"/>
                  <c:y val="-8.0394038008122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F-4784-8454-FD57296A8D26}"/>
                </c:ext>
              </c:extLst>
            </c:dLbl>
            <c:dLbl>
              <c:idx val="4"/>
              <c:layout>
                <c:manualLayout>
                  <c:x val="5.1578339869808087E-2"/>
                  <c:y val="-0.136843205693194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F-4784-8454-FD57296A8D26}"/>
                </c:ext>
              </c:extLst>
            </c:dLbl>
            <c:dLbl>
              <c:idx val="5"/>
              <c:layout>
                <c:manualLayout>
                  <c:x val="6.7721580591340411E-2"/>
                  <c:y val="-3.07109009492772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BF-4784-8454-FD57296A8D26}"/>
                </c:ext>
              </c:extLst>
            </c:dLbl>
            <c:dLbl>
              <c:idx val="6"/>
              <c:layout>
                <c:manualLayout>
                  <c:x val="7.6111749628605674E-2"/>
                  <c:y val="8.58874476909972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BF-4784-8454-FD57296A8D26}"/>
                </c:ext>
              </c:extLst>
            </c:dLbl>
            <c:dLbl>
              <c:idx val="7"/>
              <c:layout>
                <c:manualLayout>
                  <c:x val="3.7857273478954727E-2"/>
                  <c:y val="8.572311409843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УЖКХиБ АДГО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2BF-4784-8454-FD57296A8D26}"/>
                </c:ext>
              </c:extLst>
            </c:dLbl>
            <c:dLbl>
              <c:idx val="8"/>
              <c:layout>
                <c:manualLayout>
                  <c:x val="6.8408574071907452E-2"/>
                  <c:y val="0.188229857176363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BF-4784-8454-FD57296A8D26}"/>
                </c:ext>
              </c:extLst>
            </c:dLbl>
            <c:dLbl>
              <c:idx val="9"/>
              <c:layout>
                <c:manualLayout>
                  <c:x val="-3.9052568397021765E-2"/>
                  <c:y val="0.178674591712031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BF-4784-8454-FD57296A8D26}"/>
                </c:ext>
              </c:extLst>
            </c:dLbl>
            <c:dLbl>
              <c:idx val="10"/>
              <c:layout>
                <c:manualLayout>
                  <c:x val="-0.11110700089370593"/>
                  <c:y val="0.143832205372242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BF-4784-8454-FD57296A8D26}"/>
                </c:ext>
              </c:extLst>
            </c:dLbl>
            <c:dLbl>
              <c:idx val="11"/>
              <c:layout>
                <c:manualLayout>
                  <c:x val="-0.10855431009140575"/>
                  <c:y val="4.60479314026837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BF-4784-8454-FD57296A8D26}"/>
                </c:ext>
              </c:extLst>
            </c:dLbl>
            <c:dLbl>
              <c:idx val="12"/>
              <c:layout>
                <c:manualLayout>
                  <c:x val="-3.674690029524743E-2"/>
                  <c:y val="-9.44898869261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BF-4784-8454-FD57296A8D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Лист1!$A$68:$A$77</c:f>
              <c:strCache>
                <c:ptCount val="10"/>
                <c:pt idx="0">
                  <c:v>Дума ДГО</c:v>
                </c:pt>
                <c:pt idx="1">
                  <c:v>КСП ДГО</c:v>
                </c:pt>
                <c:pt idx="2">
                  <c:v>АДГО</c:v>
                </c:pt>
                <c:pt idx="3">
                  <c:v>УО АДГО</c:v>
                </c:pt>
                <c:pt idx="4">
                  <c:v>УФиК АДГО</c:v>
                </c:pt>
                <c:pt idx="5">
                  <c:v>УИЗО АДГО</c:v>
                </c:pt>
                <c:pt idx="6">
                  <c:v>УСР АДГО</c:v>
                </c:pt>
                <c:pt idx="7">
                  <c:v>УЖКХиБ АДГО</c:v>
                </c:pt>
                <c:pt idx="8">
                  <c:v>УГА АДГО</c:v>
                </c:pt>
                <c:pt idx="9">
                  <c:v>ОЖКХ в рп. Полазна АДГО</c:v>
                </c:pt>
              </c:strCache>
            </c:strRef>
          </c:cat>
          <c:val>
            <c:numRef>
              <c:f>Лист1!$B$68:$B$77</c:f>
              <c:numCache>
                <c:formatCode>#,##0.0</c:formatCode>
                <c:ptCount val="10"/>
                <c:pt idx="0">
                  <c:v>5043.8</c:v>
                </c:pt>
                <c:pt idx="1">
                  <c:v>6820.1</c:v>
                </c:pt>
                <c:pt idx="2">
                  <c:v>82215.199999999997</c:v>
                </c:pt>
                <c:pt idx="3">
                  <c:v>8937.7999999999975</c:v>
                </c:pt>
                <c:pt idx="4">
                  <c:v>18074.8</c:v>
                </c:pt>
                <c:pt idx="5">
                  <c:v>7597.4</c:v>
                </c:pt>
                <c:pt idx="6">
                  <c:v>10105.5</c:v>
                </c:pt>
                <c:pt idx="7">
                  <c:v>8476.2000000000007</c:v>
                </c:pt>
                <c:pt idx="8">
                  <c:v>4530.9000000000005</c:v>
                </c:pt>
                <c:pt idx="9">
                  <c:v>3822.4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2BF-4784-8454-FD57296A8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C790A-710A-479D-BFE9-31EAF16DDBDB}" type="doc">
      <dgm:prSet loTypeId="urn:microsoft.com/office/officeart/2005/8/layout/cycle3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B49F11C-E108-4170-B8D8-C720E0B1D278}">
      <dgm:prSet phldrT="[Текст]" custT="1"/>
      <dgm:spPr>
        <a:pattFill prst="pct75">
          <a:fgClr>
            <a:srgbClr val="ECC2C2"/>
          </a:fgClr>
          <a:bgClr>
            <a:schemeClr val="bg1"/>
          </a:bgClr>
        </a:pattFill>
      </dgm:spPr>
      <dgm:t>
        <a:bodyPr anchor="t"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Исполнение условий соглашения с Министерством финансов Пермского края о предоставлении дотации на выравнивание бюджетной обеспеченности округа по всем показателям</a:t>
          </a:r>
          <a:endParaRPr lang="ru-RU" sz="1400" b="1" dirty="0"/>
        </a:p>
      </dgm:t>
    </dgm:pt>
    <dgm:pt modelId="{D6C08616-155D-45CB-9B77-E81AC7EF1DDA}" type="parTrans" cxnId="{5F81885B-0F04-4324-A333-2F8C8F042F62}">
      <dgm:prSet/>
      <dgm:spPr/>
      <dgm:t>
        <a:bodyPr/>
        <a:lstStyle/>
        <a:p>
          <a:endParaRPr lang="ru-RU"/>
        </a:p>
      </dgm:t>
    </dgm:pt>
    <dgm:pt modelId="{55646D76-3518-44FA-BB93-257E103E6CFC}" type="sibTrans" cxnId="{5F81885B-0F04-4324-A333-2F8C8F042F62}">
      <dgm:prSet/>
      <dgm:spPr/>
      <dgm:t>
        <a:bodyPr/>
        <a:lstStyle/>
        <a:p>
          <a:endParaRPr lang="ru-RU" dirty="0"/>
        </a:p>
      </dgm:t>
    </dgm:pt>
    <dgm:pt modelId="{AF67992C-17A2-4936-8269-A16F9B443EC4}">
      <dgm:prSet phldrT="[Текст]" custT="1"/>
      <dgm:spPr>
        <a:pattFill prst="pct80">
          <a:fgClr>
            <a:srgbClr val="A3E7FF"/>
          </a:fgClr>
          <a:bgClr>
            <a:schemeClr val="bg1"/>
          </a:bgClr>
        </a:pattFill>
      </dgm:spPr>
      <dgm:t>
        <a:bodyPr anchor="t"/>
        <a:lstStyle/>
        <a:p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Реализованы значимые проекты в сферах ЖКХ, дорожного хозяйства, образования, спорта и культуры 1 235,4 млн. рублей или 99,7</a:t>
          </a:r>
          <a:r>
            <a:rPr lang="ru-RU" sz="14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от поступивших средств из краевого, федерального бюджетов</a:t>
          </a:r>
        </a:p>
      </dgm:t>
    </dgm:pt>
    <dgm:pt modelId="{B3EED389-F0B8-43FB-8307-4844A48174FA}" type="sibTrans" cxnId="{B94516A0-0EC1-4F51-BBFD-3130CD196D8F}">
      <dgm:prSet/>
      <dgm:spPr/>
      <dgm:t>
        <a:bodyPr/>
        <a:lstStyle/>
        <a:p>
          <a:endParaRPr lang="ru-RU"/>
        </a:p>
      </dgm:t>
    </dgm:pt>
    <dgm:pt modelId="{44C95A29-FF60-4612-A383-253811F2B252}" type="parTrans" cxnId="{B94516A0-0EC1-4F51-BBFD-3130CD196D8F}">
      <dgm:prSet/>
      <dgm:spPr/>
      <dgm:t>
        <a:bodyPr/>
        <a:lstStyle/>
        <a:p>
          <a:endParaRPr lang="ru-RU"/>
        </a:p>
      </dgm:t>
    </dgm:pt>
    <dgm:pt modelId="{1D5E534B-E63F-4C8E-8A86-CD19B0380E67}">
      <dgm:prSet custT="1"/>
      <dgm:spPr>
        <a:pattFill prst="pct80">
          <a:fgClr>
            <a:srgbClr val="FFFFCC"/>
          </a:fgClr>
          <a:bgClr>
            <a:schemeClr val="bg1"/>
          </a:bgClr>
        </a:pattFill>
      </dgm:spPr>
      <dgm:t>
        <a:bodyPr anchor="t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350" b="1" dirty="0">
              <a:latin typeface="Times New Roman" pitchFamily="18" charset="0"/>
              <a:cs typeface="Times New Roman" pitchFamily="18" charset="0"/>
            </a:rPr>
            <a:t>Выполнены  требования и  условия Соглашений (Дорожных карт) с Пермским краем: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350" b="1" dirty="0">
              <a:latin typeface="Times New Roman" pitchFamily="18" charset="0"/>
              <a:cs typeface="Times New Roman" pitchFamily="18" charset="0"/>
            </a:rPr>
            <a:t>- по доведению средней заработной платы работников социальной сферы до целевых показателей;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350" b="1" dirty="0">
              <a:latin typeface="Times New Roman" pitchFamily="18" charset="0"/>
              <a:cs typeface="Times New Roman" pitchFamily="18" charset="0"/>
            </a:rPr>
            <a:t>- по отсутствию доплат до МРОТ</a:t>
          </a:r>
          <a:endParaRPr lang="ru-RU" sz="13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C1637-259E-4F03-B410-A239EC3757A8}" type="sibTrans" cxnId="{2D1FE5AB-19A7-441D-AC83-7303071A54F6}">
      <dgm:prSet/>
      <dgm:spPr/>
      <dgm:t>
        <a:bodyPr/>
        <a:lstStyle/>
        <a:p>
          <a:endParaRPr lang="ru-RU"/>
        </a:p>
      </dgm:t>
    </dgm:pt>
    <dgm:pt modelId="{EAC29877-5C14-45DF-A33E-489DD002DFB9}" type="parTrans" cxnId="{2D1FE5AB-19A7-441D-AC83-7303071A54F6}">
      <dgm:prSet/>
      <dgm:spPr/>
      <dgm:t>
        <a:bodyPr/>
        <a:lstStyle/>
        <a:p>
          <a:endParaRPr lang="ru-RU"/>
        </a:p>
      </dgm:t>
    </dgm:pt>
    <dgm:pt modelId="{DFD905AF-E58F-461E-9036-13ADE0A44BA0}">
      <dgm:prSet phldrT="[Текст]" custT="1"/>
      <dgm:spPr>
        <a:pattFill prst="pct80">
          <a:fgClr>
            <a:srgbClr val="FFCC99"/>
          </a:fgClr>
          <a:bgClr>
            <a:schemeClr val="bg1"/>
          </a:bgClr>
        </a:pattFill>
      </dgm:spPr>
      <dgm:t>
        <a:bodyPr anchor="t"/>
        <a:lstStyle/>
        <a:p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просроченной кредиторской задолженности</a:t>
          </a:r>
        </a:p>
      </dgm:t>
    </dgm:pt>
    <dgm:pt modelId="{FC766011-003E-4B28-AD0C-BA993159520A}" type="sibTrans" cxnId="{9AF2FD37-DD7B-437A-BFF4-FAD8392B21D3}">
      <dgm:prSet/>
      <dgm:spPr/>
      <dgm:t>
        <a:bodyPr/>
        <a:lstStyle/>
        <a:p>
          <a:endParaRPr lang="ru-RU"/>
        </a:p>
      </dgm:t>
    </dgm:pt>
    <dgm:pt modelId="{B97F9B55-7056-49FD-B300-D3F1A5372CC8}" type="parTrans" cxnId="{9AF2FD37-DD7B-437A-BFF4-FAD8392B21D3}">
      <dgm:prSet/>
      <dgm:spPr/>
      <dgm:t>
        <a:bodyPr/>
        <a:lstStyle/>
        <a:p>
          <a:endParaRPr lang="ru-RU"/>
        </a:p>
      </dgm:t>
    </dgm:pt>
    <dgm:pt modelId="{9DE7E342-3F37-4073-97FC-7C4199560E8A}">
      <dgm:prSet phldrT="[Текст]" custT="1"/>
      <dgm:spPr>
        <a:pattFill prst="pct80">
          <a:fgClr>
            <a:srgbClr val="CCFFCC"/>
          </a:fgClr>
          <a:bgClr>
            <a:schemeClr val="bg1"/>
          </a:bgClr>
        </a:pattFill>
      </dgm:spPr>
      <dgm:t>
        <a:bodyPr anchor="t"/>
        <a:lstStyle/>
        <a:p>
          <a:pPr algn="ctr"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объема поступлений налоговых и неналоговых доходов на 123,1 млн. рублей или на 22,7%</a:t>
          </a:r>
        </a:p>
      </dgm:t>
    </dgm:pt>
    <dgm:pt modelId="{37ED5A77-DCAC-451C-85AE-B2B02B70491B}" type="sibTrans" cxnId="{5D39E097-DCC3-46D7-849B-BFA2A783BE7A}">
      <dgm:prSet/>
      <dgm:spPr/>
      <dgm:t>
        <a:bodyPr/>
        <a:lstStyle/>
        <a:p>
          <a:endParaRPr lang="ru-RU"/>
        </a:p>
      </dgm:t>
    </dgm:pt>
    <dgm:pt modelId="{B47BB490-1ED7-438F-A44B-86DFB11B5D28}" type="parTrans" cxnId="{5D39E097-DCC3-46D7-849B-BFA2A783BE7A}">
      <dgm:prSet/>
      <dgm:spPr/>
      <dgm:t>
        <a:bodyPr/>
        <a:lstStyle/>
        <a:p>
          <a:endParaRPr lang="ru-RU"/>
        </a:p>
      </dgm:t>
    </dgm:pt>
    <dgm:pt modelId="{FB9CC4FA-F51B-4968-B5B9-EDBED219408A}">
      <dgm:prSet phldrT="[Текст]" custT="1"/>
      <dgm:spPr>
        <a:pattFill prst="pct80">
          <a:fgClr>
            <a:srgbClr val="C7CCF9"/>
          </a:fgClr>
          <a:bgClr>
            <a:schemeClr val="bg1"/>
          </a:bgClr>
        </a:pattFill>
      </dgm:spPr>
      <dgm:t>
        <a:bodyPr anchor="t" anchorCtr="0"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Расходные обязательства, не отнесенные к полномочиям Добрянского городского округа, не принимались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6F4B7-F304-496D-A7F5-45CE33DDE346}" type="sibTrans" cxnId="{2BE8C5F3-CF84-4EEC-ABCE-0EFF7D5AA033}">
      <dgm:prSet/>
      <dgm:spPr/>
      <dgm:t>
        <a:bodyPr/>
        <a:lstStyle/>
        <a:p>
          <a:endParaRPr lang="ru-RU"/>
        </a:p>
      </dgm:t>
    </dgm:pt>
    <dgm:pt modelId="{5C1868CA-FF67-4CFC-BECF-B807077B131C}" type="parTrans" cxnId="{2BE8C5F3-CF84-4EEC-ABCE-0EFF7D5AA033}">
      <dgm:prSet/>
      <dgm:spPr/>
      <dgm:t>
        <a:bodyPr/>
        <a:lstStyle/>
        <a:p>
          <a:endParaRPr lang="ru-RU"/>
        </a:p>
      </dgm:t>
    </dgm:pt>
    <dgm:pt modelId="{CB08B54D-E729-4A6F-9F2D-3D8C6C771E2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налоговой задолженности у муниципальных казенных, бюджетных, автономных учреждений Добрянского городского округа</a:t>
          </a:r>
        </a:p>
      </dgm:t>
    </dgm:pt>
    <dgm:pt modelId="{169F45F9-179D-4F13-9EE7-0397E4DCC9D9}" type="parTrans" cxnId="{24C723AD-18D3-4C15-A7B0-FCB4B704D92C}">
      <dgm:prSet/>
      <dgm:spPr/>
      <dgm:t>
        <a:bodyPr/>
        <a:lstStyle/>
        <a:p>
          <a:endParaRPr lang="ru-RU"/>
        </a:p>
      </dgm:t>
    </dgm:pt>
    <dgm:pt modelId="{D9D5E95C-963A-4806-8797-A26AB99815B7}" type="sibTrans" cxnId="{24C723AD-18D3-4C15-A7B0-FCB4B704D92C}">
      <dgm:prSet/>
      <dgm:spPr/>
      <dgm:t>
        <a:bodyPr/>
        <a:lstStyle/>
        <a:p>
          <a:endParaRPr lang="ru-RU"/>
        </a:p>
      </dgm:t>
    </dgm:pt>
    <dgm:pt modelId="{ED97158E-FD95-4824-9104-FE0B107D71B9}" type="pres">
      <dgm:prSet presAssocID="{303C790A-710A-479D-BFE9-31EAF16DDB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570F5-6E52-46D9-8F86-23FCE51185DA}" type="pres">
      <dgm:prSet presAssocID="{303C790A-710A-479D-BFE9-31EAF16DDBDB}" presName="cycle" presStyleCnt="0"/>
      <dgm:spPr/>
    </dgm:pt>
    <dgm:pt modelId="{6D60668F-09CA-4551-93D9-325DD18F37D4}" type="pres">
      <dgm:prSet presAssocID="{9B49F11C-E108-4170-B8D8-C720E0B1D278}" presName="nodeFirstNode" presStyleLbl="node1" presStyleIdx="0" presStyleCnt="7" custScaleX="212983" custScaleY="114250" custRadScaleRad="92300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AE5C3-C251-42A1-AFA0-28BF5A075353}" type="pres">
      <dgm:prSet presAssocID="{55646D76-3518-44FA-BB93-257E103E6CFC}" presName="sibTransFirstNode" presStyleLbl="bgShp" presStyleIdx="0" presStyleCnt="1" custLinFactNeighborX="-645" custLinFactNeighborY="1462"/>
      <dgm:spPr/>
      <dgm:t>
        <a:bodyPr/>
        <a:lstStyle/>
        <a:p>
          <a:endParaRPr lang="ru-RU"/>
        </a:p>
      </dgm:t>
    </dgm:pt>
    <dgm:pt modelId="{FA33D191-B8AD-4A05-9B91-D555D890684D}" type="pres">
      <dgm:prSet presAssocID="{AF67992C-17A2-4936-8269-A16F9B443EC4}" presName="nodeFollowingNodes" presStyleLbl="node1" presStyleIdx="1" presStyleCnt="7" custScaleX="217844" custScaleY="116489" custRadScaleRad="95358" custRadScaleInc="3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92B70-D2B8-48AC-9975-BBC6E48E633E}" type="pres">
      <dgm:prSet presAssocID="{1D5E534B-E63F-4C8E-8A86-CD19B0380E67}" presName="nodeFollowingNodes" presStyleLbl="node1" presStyleIdx="2" presStyleCnt="7" custScaleX="216882" custScaleY="154758" custRadScaleRad="110209" custRadScaleInc="49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9B76E-F875-43AD-B13C-660FD390CBA8}" type="pres">
      <dgm:prSet presAssocID="{CB08B54D-E729-4A6F-9F2D-3D8C6C771E29}" presName="nodeFollowingNodes" presStyleLbl="node1" presStyleIdx="3" presStyleCnt="7" custScaleX="181231" custScaleY="110969" custRadScaleRad="94904" custRadScaleInc="154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C44E1-CC18-49C6-B10D-AC6CCEDE5662}" type="pres">
      <dgm:prSet presAssocID="{9DE7E342-3F37-4073-97FC-7C4199560E8A}" presName="nodeFollowingNodes" presStyleLbl="node1" presStyleIdx="4" presStyleCnt="7" custScaleX="224057" custScaleY="66028" custRadScaleRad="92825" custRadScaleInc="-245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453B-9955-42D9-AA54-A28E91CFA287}" type="pres">
      <dgm:prSet presAssocID="{FB9CC4FA-F51B-4968-B5B9-EDBED219408A}" presName="nodeFollowingNodes" presStyleLbl="node1" presStyleIdx="5" presStyleCnt="7" custScaleX="181117" custScaleY="84904" custRadScaleRad="81845" custRadScaleInc="1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B323D-25BA-48B2-A487-12065562494C}" type="pres">
      <dgm:prSet presAssocID="{DFD905AF-E58F-461E-9036-13ADE0A44BA0}" presName="nodeFollowingNodes" presStyleLbl="node1" presStyleIdx="6" presStyleCnt="7" custScaleX="184737" custScaleY="105792" custRadScaleRad="85693" custRadScaleInc="-2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8C5F3-CF84-4EEC-ABCE-0EFF7D5AA033}" srcId="{303C790A-710A-479D-BFE9-31EAF16DDBDB}" destId="{FB9CC4FA-F51B-4968-B5B9-EDBED219408A}" srcOrd="5" destOrd="0" parTransId="{5C1868CA-FF67-4CFC-BECF-B807077B131C}" sibTransId="{9AE6F4B7-F304-496D-A7F5-45CE33DDE346}"/>
    <dgm:cxn modelId="{B0B7C783-862C-4317-B15C-46EDD15768DA}" type="presOf" srcId="{9B49F11C-E108-4170-B8D8-C720E0B1D278}" destId="{6D60668F-09CA-4551-93D9-325DD18F37D4}" srcOrd="0" destOrd="0" presId="urn:microsoft.com/office/officeart/2005/8/layout/cycle3"/>
    <dgm:cxn modelId="{94022D97-812E-4EB4-9DFE-1CA5E8881267}" type="presOf" srcId="{FB9CC4FA-F51B-4968-B5B9-EDBED219408A}" destId="{9ED8453B-9955-42D9-AA54-A28E91CFA287}" srcOrd="0" destOrd="0" presId="urn:microsoft.com/office/officeart/2005/8/layout/cycle3"/>
    <dgm:cxn modelId="{5D39E097-DCC3-46D7-849B-BFA2A783BE7A}" srcId="{303C790A-710A-479D-BFE9-31EAF16DDBDB}" destId="{9DE7E342-3F37-4073-97FC-7C4199560E8A}" srcOrd="4" destOrd="0" parTransId="{B47BB490-1ED7-438F-A44B-86DFB11B5D28}" sibTransId="{37ED5A77-DCAC-451C-85AE-B2B02B70491B}"/>
    <dgm:cxn modelId="{5F81885B-0F04-4324-A333-2F8C8F042F62}" srcId="{303C790A-710A-479D-BFE9-31EAF16DDBDB}" destId="{9B49F11C-E108-4170-B8D8-C720E0B1D278}" srcOrd="0" destOrd="0" parTransId="{D6C08616-155D-45CB-9B77-E81AC7EF1DDA}" sibTransId="{55646D76-3518-44FA-BB93-257E103E6CFC}"/>
    <dgm:cxn modelId="{E104F581-6F94-4A39-BE63-507839FE995C}" type="presOf" srcId="{CB08B54D-E729-4A6F-9F2D-3D8C6C771E29}" destId="{F869B76E-F875-43AD-B13C-660FD390CBA8}" srcOrd="0" destOrd="0" presId="urn:microsoft.com/office/officeart/2005/8/layout/cycle3"/>
    <dgm:cxn modelId="{24C723AD-18D3-4C15-A7B0-FCB4B704D92C}" srcId="{303C790A-710A-479D-BFE9-31EAF16DDBDB}" destId="{CB08B54D-E729-4A6F-9F2D-3D8C6C771E29}" srcOrd="3" destOrd="0" parTransId="{169F45F9-179D-4F13-9EE7-0397E4DCC9D9}" sibTransId="{D9D5E95C-963A-4806-8797-A26AB99815B7}"/>
    <dgm:cxn modelId="{9AF2FD37-DD7B-437A-BFF4-FAD8392B21D3}" srcId="{303C790A-710A-479D-BFE9-31EAF16DDBDB}" destId="{DFD905AF-E58F-461E-9036-13ADE0A44BA0}" srcOrd="6" destOrd="0" parTransId="{B97F9B55-7056-49FD-B300-D3F1A5372CC8}" sibTransId="{FC766011-003E-4B28-AD0C-BA993159520A}"/>
    <dgm:cxn modelId="{36FCC45D-9D83-42A0-B097-DBC09BAC2FD6}" type="presOf" srcId="{9DE7E342-3F37-4073-97FC-7C4199560E8A}" destId="{081C44E1-CC18-49C6-B10D-AC6CCEDE5662}" srcOrd="0" destOrd="0" presId="urn:microsoft.com/office/officeart/2005/8/layout/cycle3"/>
    <dgm:cxn modelId="{CDFD6DDF-D7EA-4FA0-B10E-85265FD6BE12}" type="presOf" srcId="{DFD905AF-E58F-461E-9036-13ADE0A44BA0}" destId="{607B323D-25BA-48B2-A487-12065562494C}" srcOrd="0" destOrd="0" presId="urn:microsoft.com/office/officeart/2005/8/layout/cycle3"/>
    <dgm:cxn modelId="{B94516A0-0EC1-4F51-BBFD-3130CD196D8F}" srcId="{303C790A-710A-479D-BFE9-31EAF16DDBDB}" destId="{AF67992C-17A2-4936-8269-A16F9B443EC4}" srcOrd="1" destOrd="0" parTransId="{44C95A29-FF60-4612-A383-253811F2B252}" sibTransId="{B3EED389-F0B8-43FB-8307-4844A48174FA}"/>
    <dgm:cxn modelId="{3A2AD08E-1B02-44F8-BC29-ECAB104B5159}" type="presOf" srcId="{AF67992C-17A2-4936-8269-A16F9B443EC4}" destId="{FA33D191-B8AD-4A05-9B91-D555D890684D}" srcOrd="0" destOrd="0" presId="urn:microsoft.com/office/officeart/2005/8/layout/cycle3"/>
    <dgm:cxn modelId="{CFDD9BA9-FF2F-4DFC-9696-E6E88E64386E}" type="presOf" srcId="{55646D76-3518-44FA-BB93-257E103E6CFC}" destId="{047AE5C3-C251-42A1-AFA0-28BF5A075353}" srcOrd="0" destOrd="0" presId="urn:microsoft.com/office/officeart/2005/8/layout/cycle3"/>
    <dgm:cxn modelId="{2D1FE5AB-19A7-441D-AC83-7303071A54F6}" srcId="{303C790A-710A-479D-BFE9-31EAF16DDBDB}" destId="{1D5E534B-E63F-4C8E-8A86-CD19B0380E67}" srcOrd="2" destOrd="0" parTransId="{EAC29877-5C14-45DF-A33E-489DD002DFB9}" sibTransId="{B8EC1637-259E-4F03-B410-A239EC3757A8}"/>
    <dgm:cxn modelId="{1CE3FBF3-2CC1-43D8-A042-8CC98ACD01A3}" type="presOf" srcId="{303C790A-710A-479D-BFE9-31EAF16DDBDB}" destId="{ED97158E-FD95-4824-9104-FE0B107D71B9}" srcOrd="0" destOrd="0" presId="urn:microsoft.com/office/officeart/2005/8/layout/cycle3"/>
    <dgm:cxn modelId="{C0425EFC-B792-4D7D-84AB-34A1C92217D7}" type="presOf" srcId="{1D5E534B-E63F-4C8E-8A86-CD19B0380E67}" destId="{6DB92B70-D2B8-48AC-9975-BBC6E48E633E}" srcOrd="0" destOrd="0" presId="urn:microsoft.com/office/officeart/2005/8/layout/cycle3"/>
    <dgm:cxn modelId="{72BF2415-0416-433E-836D-13113B352A8E}" type="presParOf" srcId="{ED97158E-FD95-4824-9104-FE0B107D71B9}" destId="{A12570F5-6E52-46D9-8F86-23FCE51185DA}" srcOrd="0" destOrd="0" presId="urn:microsoft.com/office/officeart/2005/8/layout/cycle3"/>
    <dgm:cxn modelId="{7C73DE3F-D915-46BF-A97B-2F1E6167AF4B}" type="presParOf" srcId="{A12570F5-6E52-46D9-8F86-23FCE51185DA}" destId="{6D60668F-09CA-4551-93D9-325DD18F37D4}" srcOrd="0" destOrd="0" presId="urn:microsoft.com/office/officeart/2005/8/layout/cycle3"/>
    <dgm:cxn modelId="{B756D78B-1BBA-4301-A0B4-AC16AD528FA6}" type="presParOf" srcId="{A12570F5-6E52-46D9-8F86-23FCE51185DA}" destId="{047AE5C3-C251-42A1-AFA0-28BF5A075353}" srcOrd="1" destOrd="0" presId="urn:microsoft.com/office/officeart/2005/8/layout/cycle3"/>
    <dgm:cxn modelId="{5AB0AA29-9BAE-496E-9C84-84E4E6EB116C}" type="presParOf" srcId="{A12570F5-6E52-46D9-8F86-23FCE51185DA}" destId="{FA33D191-B8AD-4A05-9B91-D555D890684D}" srcOrd="2" destOrd="0" presId="urn:microsoft.com/office/officeart/2005/8/layout/cycle3"/>
    <dgm:cxn modelId="{4E6F1E8E-B456-4899-AA25-7E8C928E6A70}" type="presParOf" srcId="{A12570F5-6E52-46D9-8F86-23FCE51185DA}" destId="{6DB92B70-D2B8-48AC-9975-BBC6E48E633E}" srcOrd="3" destOrd="0" presId="urn:microsoft.com/office/officeart/2005/8/layout/cycle3"/>
    <dgm:cxn modelId="{5365E81B-06BF-4F2D-88BE-E7E5126449D3}" type="presParOf" srcId="{A12570F5-6E52-46D9-8F86-23FCE51185DA}" destId="{F869B76E-F875-43AD-B13C-660FD390CBA8}" srcOrd="4" destOrd="0" presId="urn:microsoft.com/office/officeart/2005/8/layout/cycle3"/>
    <dgm:cxn modelId="{3A93D23B-C123-46DA-B5B0-6F9CDF5BC1F6}" type="presParOf" srcId="{A12570F5-6E52-46D9-8F86-23FCE51185DA}" destId="{081C44E1-CC18-49C6-B10D-AC6CCEDE5662}" srcOrd="5" destOrd="0" presId="urn:microsoft.com/office/officeart/2005/8/layout/cycle3"/>
    <dgm:cxn modelId="{39EC3B7F-12D4-4A7A-B226-178ACDC5385B}" type="presParOf" srcId="{A12570F5-6E52-46D9-8F86-23FCE51185DA}" destId="{9ED8453B-9955-42D9-AA54-A28E91CFA287}" srcOrd="6" destOrd="0" presId="urn:microsoft.com/office/officeart/2005/8/layout/cycle3"/>
    <dgm:cxn modelId="{396F6D88-9515-485D-9A0D-F8FCB460BB0F}" type="presParOf" srcId="{A12570F5-6E52-46D9-8F86-23FCE51185DA}" destId="{607B323D-25BA-48B2-A487-12065562494C}" srcOrd="7" destOrd="0" presId="urn:microsoft.com/office/officeart/2005/8/layout/cycle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C790A-710A-479D-BFE9-31EAF16DDBDB}" type="doc">
      <dgm:prSet loTypeId="urn:microsoft.com/office/officeart/2005/8/layout/cycle3" loCatId="cycle" qsTypeId="urn:microsoft.com/office/officeart/2005/8/quickstyle/simple3" qsCatId="simple" csTypeId="urn:microsoft.com/office/officeart/2005/8/colors/colorful1#1" csCatId="colorful" phldr="1"/>
      <dgm:spPr/>
    </dgm:pt>
    <dgm:pt modelId="{ED97158E-FD95-4824-9104-FE0B107D71B9}" type="pres">
      <dgm:prSet presAssocID="{303C790A-710A-479D-BFE9-31EAF16DDBDB}" presName="Name0" presStyleCnt="0">
        <dgm:presLayoutVars>
          <dgm:dir/>
          <dgm:resizeHandles val="exact"/>
        </dgm:presLayoutVars>
      </dgm:prSet>
      <dgm:spPr/>
    </dgm:pt>
    <dgm:pt modelId="{A12570F5-6E52-46D9-8F86-23FCE51185DA}" type="pres">
      <dgm:prSet presAssocID="{303C790A-710A-479D-BFE9-31EAF16DDBDB}" presName="cycle" presStyleCnt="0"/>
      <dgm:spPr/>
    </dgm:pt>
  </dgm:ptLst>
  <dgm:cxnLst>
    <dgm:cxn modelId="{979BD9F5-8675-4248-917C-53A3E800D1F4}" type="presOf" srcId="{303C790A-710A-479D-BFE9-31EAF16DDBDB}" destId="{ED97158E-FD95-4824-9104-FE0B107D71B9}" srcOrd="0" destOrd="0" presId="urn:microsoft.com/office/officeart/2005/8/layout/cycle3"/>
    <dgm:cxn modelId="{1BECEF52-15A2-4292-B725-F82314796658}" type="presParOf" srcId="{ED97158E-FD95-4824-9104-FE0B107D71B9}" destId="{A12570F5-6E52-46D9-8F86-23FCE51185DA}" srcOrd="0" destOrd="0" presId="urn:microsoft.com/office/officeart/2005/8/layout/cycle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AE5C3-C251-42A1-AFA0-28BF5A075353}">
      <dsp:nvSpPr>
        <dsp:cNvPr id="0" name=""/>
        <dsp:cNvSpPr/>
      </dsp:nvSpPr>
      <dsp:spPr>
        <a:xfrm>
          <a:off x="1098950" y="-505858"/>
          <a:ext cx="6151746" cy="6151746"/>
        </a:xfrm>
        <a:prstGeom prst="circularArrow">
          <a:avLst>
            <a:gd name="adj1" fmla="val 5544"/>
            <a:gd name="adj2" fmla="val 330680"/>
            <a:gd name="adj3" fmla="val 12657175"/>
            <a:gd name="adj4" fmla="val 1811099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60668F-09CA-4551-93D9-325DD18F37D4}">
      <dsp:nvSpPr>
        <dsp:cNvPr id="0" name=""/>
        <dsp:cNvSpPr/>
      </dsp:nvSpPr>
      <dsp:spPr>
        <a:xfrm>
          <a:off x="2149252" y="143382"/>
          <a:ext cx="4130500" cy="1107857"/>
        </a:xfrm>
        <a:prstGeom prst="roundRect">
          <a:avLst/>
        </a:prstGeom>
        <a:pattFill prst="pct75">
          <a:fgClr>
            <a:srgbClr val="ECC2C2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Исполнение условий соглашения с Министерством финансов Пермского края о предоставлении дотации на выравнивание бюджетной обеспеченности округа по всем показателям</a:t>
          </a:r>
          <a:endParaRPr lang="ru-RU" sz="1400" b="1" kern="1200" dirty="0"/>
        </a:p>
      </dsp:txBody>
      <dsp:txXfrm>
        <a:off x="2203333" y="197463"/>
        <a:ext cx="4022338" cy="999695"/>
      </dsp:txXfrm>
    </dsp:sp>
    <dsp:sp modelId="{FA33D191-B8AD-4A05-9B91-D555D890684D}">
      <dsp:nvSpPr>
        <dsp:cNvPr id="0" name=""/>
        <dsp:cNvSpPr/>
      </dsp:nvSpPr>
      <dsp:spPr>
        <a:xfrm>
          <a:off x="4362522" y="1511523"/>
          <a:ext cx="4224772" cy="1129568"/>
        </a:xfrm>
        <a:prstGeom prst="roundRect">
          <a:avLst/>
        </a:prstGeom>
        <a:pattFill prst="pct80">
          <a:fgClr>
            <a:srgbClr val="A3E7FF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Реализованы значимые проекты в сферах ЖКХ, дорожного хозяйства, образования, спорта и культуры 1 235,4 млн. рублей или 99,7</a:t>
          </a:r>
          <a:r>
            <a:rPr lang="ru-RU" sz="14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от поступивших средств из краевого, федерального бюджетов</a:t>
          </a:r>
        </a:p>
      </dsp:txBody>
      <dsp:txXfrm>
        <a:off x="4417663" y="1566664"/>
        <a:ext cx="4114490" cy="1019286"/>
      </dsp:txXfrm>
    </dsp:sp>
    <dsp:sp modelId="{6DB92B70-D2B8-48AC-9975-BBC6E48E633E}">
      <dsp:nvSpPr>
        <dsp:cNvPr id="0" name=""/>
        <dsp:cNvSpPr/>
      </dsp:nvSpPr>
      <dsp:spPr>
        <a:xfrm>
          <a:off x="4464501" y="4028839"/>
          <a:ext cx="4206115" cy="1500654"/>
        </a:xfrm>
        <a:prstGeom prst="roundRect">
          <a:avLst/>
        </a:prstGeom>
        <a:pattFill prst="pct80">
          <a:fgClr>
            <a:srgbClr val="FFFFCC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>
              <a:latin typeface="Times New Roman" pitchFamily="18" charset="0"/>
              <a:cs typeface="Times New Roman" pitchFamily="18" charset="0"/>
            </a:rPr>
            <a:t>Выполнены  требования и  условия Соглашений (Дорожных карт) с Пермским краем: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>
              <a:latin typeface="Times New Roman" pitchFamily="18" charset="0"/>
              <a:cs typeface="Times New Roman" pitchFamily="18" charset="0"/>
            </a:rPr>
            <a:t>- по доведению средней заработной платы работников социальной сферы до целевых показателей;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50" b="1" kern="1200" dirty="0">
              <a:latin typeface="Times New Roman" pitchFamily="18" charset="0"/>
              <a:cs typeface="Times New Roman" pitchFamily="18" charset="0"/>
            </a:rPr>
            <a:t>- по отсутствию доплат до МРОТ</a:t>
          </a:r>
          <a:endParaRPr lang="ru-RU" sz="13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757" y="4102095"/>
        <a:ext cx="4059603" cy="1354142"/>
      </dsp:txXfrm>
    </dsp:sp>
    <dsp:sp modelId="{F869B76E-F875-43AD-B13C-660FD390CBA8}">
      <dsp:nvSpPr>
        <dsp:cNvPr id="0" name=""/>
        <dsp:cNvSpPr/>
      </dsp:nvSpPr>
      <dsp:spPr>
        <a:xfrm>
          <a:off x="720089" y="4377363"/>
          <a:ext cx="3514715" cy="10760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налоговой задолженности у муниципальных казенных, бюджетных, автономных учреждений Добрянского городского округа</a:t>
          </a:r>
        </a:p>
      </dsp:txBody>
      <dsp:txXfrm>
        <a:off x="772617" y="4429891"/>
        <a:ext cx="3409659" cy="970986"/>
      </dsp:txXfrm>
    </dsp:sp>
    <dsp:sp modelId="{081C44E1-CC18-49C6-B10D-AC6CCEDE5662}">
      <dsp:nvSpPr>
        <dsp:cNvPr id="0" name=""/>
        <dsp:cNvSpPr/>
      </dsp:nvSpPr>
      <dsp:spPr>
        <a:xfrm>
          <a:off x="4403199" y="3017026"/>
          <a:ext cx="4345264" cy="640259"/>
        </a:xfrm>
        <a:prstGeom prst="roundRect">
          <a:avLst/>
        </a:prstGeom>
        <a:pattFill prst="pct80">
          <a:fgClr>
            <a:srgbClr val="CCFFCC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объема поступлений налоговых и неналоговых доходов на 123,1 млн. рублей или на 22,7%</a:t>
          </a:r>
        </a:p>
      </dsp:txBody>
      <dsp:txXfrm>
        <a:off x="4434454" y="3048281"/>
        <a:ext cx="4282754" cy="577749"/>
      </dsp:txXfrm>
    </dsp:sp>
    <dsp:sp modelId="{9ED8453B-9955-42D9-AA54-A28E91CFA287}">
      <dsp:nvSpPr>
        <dsp:cNvPr id="0" name=""/>
        <dsp:cNvSpPr/>
      </dsp:nvSpPr>
      <dsp:spPr>
        <a:xfrm>
          <a:off x="344385" y="3153223"/>
          <a:ext cx="3512504" cy="823295"/>
        </a:xfrm>
        <a:prstGeom prst="roundRect">
          <a:avLst/>
        </a:prstGeom>
        <a:pattFill prst="pct80">
          <a:fgClr>
            <a:srgbClr val="C7CCF9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Расходные обязательства, не отнесенные к полномочиям Добрянского городского округа, не принимались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75" y="3193413"/>
        <a:ext cx="3432124" cy="742915"/>
      </dsp:txXfrm>
    </dsp:sp>
    <dsp:sp modelId="{607B323D-25BA-48B2-A487-12065562494C}">
      <dsp:nvSpPr>
        <dsp:cNvPr id="0" name=""/>
        <dsp:cNvSpPr/>
      </dsp:nvSpPr>
      <dsp:spPr>
        <a:xfrm>
          <a:off x="432038" y="1536420"/>
          <a:ext cx="3582709" cy="1025842"/>
        </a:xfrm>
        <a:prstGeom prst="roundRect">
          <a:avLst/>
        </a:prstGeom>
        <a:pattFill prst="pct80">
          <a:fgClr>
            <a:srgbClr val="FFCC99"/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просроченной кредиторской задолженности</a:t>
          </a:r>
        </a:p>
      </dsp:txBody>
      <dsp:txXfrm>
        <a:off x="482115" y="1586497"/>
        <a:ext cx="3482555" cy="92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0.72681</cdr:x>
      <cdr:y>0.2399</cdr:y>
    </cdr:from>
    <cdr:to>
      <cdr:x>0.99917</cdr:x>
      <cdr:y>0.81646</cdr:y>
    </cdr:to>
    <cdr:pic>
      <cdr:nvPicPr>
        <cdr:cNvPr id="3" name="Picture 6" descr="&amp;Kcy;&amp;acy;&amp;rcy;&amp;tcy;&amp;icy;&amp;ncy;&amp;kcy;&amp;icy; &amp;pcy;&amp;ocy; &amp;zcy;&amp;acy;&amp;pcy;&amp;rcy;&amp;ocy;&amp;scy;&amp;ucy; &amp;pcy;&amp;rcy;&amp;iecy;&amp;zcy;&amp;iecy;&amp;ncy;&amp;tcy;&amp;acy;&amp;tscy;&amp;icy;&amp;icy; &amp;chcy;&amp;iecy;&amp;lcy;&amp;ocy;&amp;vcy;&amp;iecy;&amp;chcy;&amp;kcy;&amp;icy; &amp;dcy;&amp;iecy;&amp;ncy;&amp;softcy;&amp;gcy;&amp;icy;">
          <a:extLst xmlns:a="http://schemas.openxmlformats.org/drawingml/2006/main">
            <a:ext uri="{FF2B5EF4-FFF2-40B4-BE49-F238E27FC236}">
              <a16:creationId xmlns:a16="http://schemas.microsoft.com/office/drawing/2014/main" xmlns="" id="{7F018EE1-4FFB-4E60-89A9-6C33355AF78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21908" y="795458"/>
          <a:ext cx="2369069" cy="19117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0.69922</cdr:x>
      <cdr:y>0.2508</cdr:y>
    </cdr:from>
    <cdr:to>
      <cdr:x>0.80179</cdr:x>
      <cdr:y>0.33692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0909" y="1232024"/>
          <a:ext cx="864096" cy="42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0.63738</cdr:x>
      <cdr:y>0.17039</cdr:y>
    </cdr:from>
    <cdr:to>
      <cdr:x>0.8195</cdr:x>
      <cdr:y>0.23488</cdr:y>
    </cdr:to>
    <cdr:sp macro="" textlink="">
      <cdr:nvSpPr>
        <cdr:cNvPr id="3" name="TextBox 2"/>
        <cdr:cNvSpPr txBox="1"/>
      </cdr:nvSpPr>
      <cdr:spPr>
        <a:xfrm xmlns:a="http://schemas.openxmlformats.org/drawingml/2006/main" rot="21069687">
          <a:off x="5369920" y="907923"/>
          <a:ext cx="1534349" cy="343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 9 822,4</a:t>
          </a:r>
          <a:r>
            <a: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0.65243</cdr:x>
      <cdr:y>0.22973</cdr:y>
    </cdr:from>
    <cdr:to>
      <cdr:x>0.81275</cdr:x>
      <cdr:y>0.27027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2CB8EF2A-471D-4EF2-9ABF-F2FE59740F5A}"/>
            </a:ext>
          </a:extLst>
        </cdr:cNvPr>
        <cdr:cNvCxnSpPr/>
      </cdr:nvCxnSpPr>
      <cdr:spPr>
        <a:xfrm xmlns:a="http://schemas.openxmlformats.org/drawingml/2006/main" flipV="1">
          <a:off x="5496644" y="1224137"/>
          <a:ext cx="1350723" cy="216023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oval"/>
          <a:tailEnd type="stealth" w="lg" len="lg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0.74597</cdr:x>
      <cdr:y>0.24593</cdr:y>
    </cdr:from>
    <cdr:to>
      <cdr:x>0.875</cdr:x>
      <cdr:y>0.24593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9B73F540-A3D0-41E4-A967-52C023FB602F}"/>
            </a:ext>
          </a:extLst>
        </cdr:cNvPr>
        <cdr:cNvCxnSpPr/>
      </cdr:nvCxnSpPr>
      <cdr:spPr>
        <a:xfrm xmlns:a="http://schemas.openxmlformats.org/drawingml/2006/main">
          <a:off x="6660751" y="1463087"/>
          <a:ext cx="115210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0.7379</cdr:x>
      <cdr:y>0.16625</cdr:y>
    </cdr:from>
    <cdr:to>
      <cdr:x>0.84274</cdr:x>
      <cdr:y>0.16625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xmlns="" id="{9BD1A8C5-7695-4042-9CAD-ED8E49AE5CFF}"/>
            </a:ext>
          </a:extLst>
        </cdr:cNvPr>
        <cdr:cNvCxnSpPr/>
      </cdr:nvCxnSpPr>
      <cdr:spPr>
        <a:xfrm xmlns:a="http://schemas.openxmlformats.org/drawingml/2006/main">
          <a:off x="6588734" y="941207"/>
          <a:ext cx="93611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0.7379</cdr:x>
      <cdr:y>0.0636</cdr:y>
    </cdr:from>
    <cdr:to>
      <cdr:x>0.83467</cdr:x>
      <cdr:y>0.0636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xmlns="" id="{DAD4EB4B-4860-415B-A5FF-C8DC49618ED2}"/>
            </a:ext>
          </a:extLst>
        </cdr:cNvPr>
        <cdr:cNvCxnSpPr/>
      </cdr:nvCxnSpPr>
      <cdr:spPr>
        <a:xfrm xmlns:a="http://schemas.openxmlformats.org/drawingml/2006/main">
          <a:off x="6588703" y="378374"/>
          <a:ext cx="86405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0.66129</cdr:x>
      <cdr:y>0.54534</cdr:y>
    </cdr:from>
    <cdr:to>
      <cdr:x>0.83065</cdr:x>
      <cdr:y>0.65398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5904653" y="3244380"/>
          <a:ext cx="151221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2 259 619,2 тыс. руб.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0.74426</cdr:x>
      <cdr:y>0.13043</cdr:y>
    </cdr:from>
    <cdr:to>
      <cdr:x>0.93496</cdr:x>
      <cdr:y>0.27536</cdr:y>
    </cdr:to>
    <cdr:sp macro="" textlink="">
      <cdr:nvSpPr>
        <cdr:cNvPr id="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591899" y="648072"/>
          <a:ext cx="1689027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 погашения после реструктуризации</a:t>
          </a:r>
        </a:p>
      </cdr:txBody>
    </cdr:sp>
  </cdr:relSizeAnchor>
  <cdr:relSizeAnchor xmlns:cdr="http://schemas.openxmlformats.org/drawingml/2006/chartDrawing">
    <cdr:from>
      <cdr:x>0.11382</cdr:x>
      <cdr:y>0.47826</cdr:y>
    </cdr:from>
    <cdr:to>
      <cdr:x>0.39024</cdr:x>
      <cdr:y>0.88406</cdr:y>
    </cdr:to>
    <cdr:pic>
      <cdr:nvPicPr>
        <cdr:cNvPr id="5" name="Picture 4" descr="https://sun9-87.userapi.com/sun9-18/impg/_MWumweS2NqJbtbXXlqv8TjPkfCtfyW7O5TgnQ/CXrUqwyQ5rA.jpg?size=604x462&amp;quality=96&amp;sign=21535c7394c373f750087c467f1da749&amp;type=album">
          <a:extLst xmlns:a="http://schemas.openxmlformats.org/drawingml/2006/main">
            <a:ext uri="{FF2B5EF4-FFF2-40B4-BE49-F238E27FC236}">
              <a16:creationId xmlns:a16="http://schemas.microsoft.com/office/drawing/2014/main" xmlns="" id="{F657CD0D-8477-4276-BD38-2916A1552E1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08112" y="2376260"/>
          <a:ext cx="2448272" cy="20162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0.71545</cdr:x>
      <cdr:y>0.26087</cdr:y>
    </cdr:from>
    <cdr:to>
      <cdr:x>0.82927</cdr:x>
      <cdr:y>0.37681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>
          <a:off x="6336703" y="1296145"/>
          <a:ext cx="1008107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0.64786</cdr:x>
      <cdr:y>0.15429</cdr:y>
    </cdr:from>
    <cdr:to>
      <cdr:x>0.6992</cdr:x>
      <cdr:y>0.34021</cdr:y>
    </cdr:to>
    <cdr:sp macro="" textlink="">
      <cdr:nvSpPr>
        <cdr:cNvPr id="8" name="Стрелка вниз 7"/>
        <cdr:cNvSpPr/>
      </cdr:nvSpPr>
      <cdr:spPr>
        <a:xfrm xmlns:a="http://schemas.openxmlformats.org/drawingml/2006/main" rot="19315797">
          <a:off x="5738113" y="766580"/>
          <a:ext cx="454702" cy="923792"/>
        </a:xfrm>
        <a:prstGeom xmlns:a="http://schemas.openxmlformats.org/drawingml/2006/main" prst="downArrow">
          <a:avLst>
            <a:gd name="adj1" fmla="val 50000"/>
            <a:gd name="adj2" fmla="val 68381"/>
          </a:avLst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 tIns="46800" bIns="46800" anchor="ctr" anchorCtr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21 008,4</a:t>
          </a:r>
        </a:p>
        <a:p xmlns:a="http://schemas.openxmlformats.org/drawingml/2006/main"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0.75785</cdr:x>
      <cdr:y>0.41795</cdr:y>
    </cdr:from>
    <cdr:to>
      <cdr:x>0.81625</cdr:x>
      <cdr:y>0.60338</cdr:y>
    </cdr:to>
    <cdr:sp macro="" textlink="">
      <cdr:nvSpPr>
        <cdr:cNvPr id="10" name="Стрелка вниз 9"/>
        <cdr:cNvSpPr/>
      </cdr:nvSpPr>
      <cdr:spPr>
        <a:xfrm xmlns:a="http://schemas.openxmlformats.org/drawingml/2006/main" rot="19272029">
          <a:off x="6712306" y="2076614"/>
          <a:ext cx="517194" cy="92131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 anchor="ctr" anchorCtr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21 659,9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0.85783</cdr:x>
      <cdr:y>0.64702</cdr:y>
    </cdr:from>
    <cdr:to>
      <cdr:x>0.91526</cdr:x>
      <cdr:y>0.8313</cdr:y>
    </cdr:to>
    <cdr:sp macro="" textlink="">
      <cdr:nvSpPr>
        <cdr:cNvPr id="11" name="Стрелка вниз 10"/>
        <cdr:cNvSpPr/>
      </cdr:nvSpPr>
      <cdr:spPr>
        <a:xfrm xmlns:a="http://schemas.openxmlformats.org/drawingml/2006/main" rot="19053830">
          <a:off x="7597758" y="3214754"/>
          <a:ext cx="508664" cy="91559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 anchor="ctr" anchorCtr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18 714,5</a:t>
          </a:r>
        </a:p>
      </cdr:txBody>
    </cdr:sp>
  </cdr:relSizeAnchor>
  <cdr:relSizeAnchor xmlns:cdr="http://schemas.openxmlformats.org/drawingml/2006/chartDrawing">
    <cdr:from>
      <cdr:x>0.58433</cdr:x>
      <cdr:y>0.35133</cdr:y>
    </cdr:from>
    <cdr:to>
      <cdr:x>0.64349</cdr:x>
      <cdr:y>0.6352</cdr:y>
    </cdr:to>
    <cdr:sp macro="" textlink="">
      <cdr:nvSpPr>
        <cdr:cNvPr id="12" name="Стрелка вправо 11"/>
        <cdr:cNvSpPr/>
      </cdr:nvSpPr>
      <cdr:spPr>
        <a:xfrm xmlns:a="http://schemas.openxmlformats.org/drawingml/2006/main" rot="4478329">
          <a:off x="4732179" y="2188802"/>
          <a:ext cx="1410456" cy="52402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</a:rPr>
            <a:t>      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48 499,0</a:t>
          </a:r>
        </a:p>
      </cdr:txBody>
    </cdr:sp>
  </cdr:relSizeAnchor>
  <cdr:relSizeAnchor xmlns:cdr="http://schemas.openxmlformats.org/drawingml/2006/chartDrawing">
    <cdr:from>
      <cdr:x>0.69346</cdr:x>
      <cdr:y>0.80743</cdr:y>
    </cdr:from>
    <cdr:to>
      <cdr:x>0.78937</cdr:x>
      <cdr:y>0.90497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8614451">
          <a:off x="6324382" y="3829353"/>
          <a:ext cx="484632" cy="84940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" anchor="ctr" anchorCtr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12 883,8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29837" cy="495213"/>
          </a:xfrm>
          <a:prstGeom prst="rect">
            <a:avLst/>
          </a:prstGeom>
        </p:spPr>
        <p:txBody>
          <a:bodyPr vert="horz" lIns="90860" tIns="45431" rIns="90860" bIns="4543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5" y="4"/>
            <a:ext cx="2929837" cy="495213"/>
          </a:xfrm>
          <a:prstGeom prst="rect">
            <a:avLst/>
          </a:prstGeom>
        </p:spPr>
        <p:txBody>
          <a:bodyPr vert="horz" lIns="90860" tIns="45431" rIns="90860" bIns="45431" rtlCol="0"/>
          <a:lstStyle>
            <a:lvl1pPr algn="r">
              <a:defRPr sz="1200"/>
            </a:lvl1pPr>
          </a:lstStyle>
          <a:p>
            <a:fld id="{1761E2C4-79E8-437F-9675-D1704A0EFB58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86976"/>
            <a:ext cx="2929837" cy="495213"/>
          </a:xfrm>
          <a:prstGeom prst="rect">
            <a:avLst/>
          </a:prstGeom>
        </p:spPr>
        <p:txBody>
          <a:bodyPr vert="horz" lIns="90860" tIns="45431" rIns="90860" bIns="4543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5" y="9386976"/>
            <a:ext cx="2929837" cy="495213"/>
          </a:xfrm>
          <a:prstGeom prst="rect">
            <a:avLst/>
          </a:prstGeom>
        </p:spPr>
        <p:txBody>
          <a:bodyPr vert="horz" lIns="90860" tIns="45431" rIns="90860" bIns="45431" rtlCol="0" anchor="b"/>
          <a:lstStyle>
            <a:lvl1pPr algn="r">
              <a:defRPr sz="1200"/>
            </a:lvl1pPr>
          </a:lstStyle>
          <a:p>
            <a:fld id="{63561129-6AC8-4247-973D-AB5E0535B7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65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29837" cy="494109"/>
          </a:xfrm>
          <a:prstGeom prst="rect">
            <a:avLst/>
          </a:prstGeom>
        </p:spPr>
        <p:txBody>
          <a:bodyPr vert="horz" lIns="90860" tIns="45431" rIns="90860" bIns="4543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4"/>
            <a:ext cx="2929837" cy="494109"/>
          </a:xfrm>
          <a:prstGeom prst="rect">
            <a:avLst/>
          </a:prstGeom>
        </p:spPr>
        <p:txBody>
          <a:bodyPr vert="horz" lIns="90860" tIns="45431" rIns="90860" bIns="45431" rtlCol="0"/>
          <a:lstStyle>
            <a:lvl1pPr algn="r">
              <a:defRPr sz="1200"/>
            </a:lvl1pPr>
          </a:lstStyle>
          <a:p>
            <a:fld id="{C3468DCE-6524-4797-A34C-4E3246A55B79}" type="datetimeFigureOut">
              <a:rPr lang="ru-RU" smtClean="0"/>
              <a:pPr/>
              <a:t>09.06.2023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1363"/>
            <a:ext cx="4941887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0" tIns="45431" rIns="90860" bIns="454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3"/>
            <a:ext cx="5408930" cy="4446984"/>
          </a:xfrm>
          <a:prstGeom prst="rect">
            <a:avLst/>
          </a:prstGeom>
        </p:spPr>
        <p:txBody>
          <a:bodyPr vert="horz" lIns="90860" tIns="45431" rIns="90860" bIns="454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6368"/>
            <a:ext cx="2929837" cy="494109"/>
          </a:xfrm>
          <a:prstGeom prst="rect">
            <a:avLst/>
          </a:prstGeom>
        </p:spPr>
        <p:txBody>
          <a:bodyPr vert="horz" lIns="90860" tIns="45431" rIns="90860" bIns="4543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386368"/>
            <a:ext cx="2929837" cy="494109"/>
          </a:xfrm>
          <a:prstGeom prst="rect">
            <a:avLst/>
          </a:prstGeom>
        </p:spPr>
        <p:txBody>
          <a:bodyPr vert="horz" lIns="90860" tIns="45431" rIns="90860" bIns="45431" rtlCol="0" anchor="b"/>
          <a:lstStyle>
            <a:lvl1pPr algn="r">
              <a:defRPr sz="1200"/>
            </a:lvl1pPr>
          </a:lstStyle>
          <a:p>
            <a:fld id="{D3583F72-BDA9-4661-B8A6-FDF8A5C728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3F72-BDA9-4661-B8A6-FDF8A5C728D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2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3F72-BDA9-4661-B8A6-FDF8A5C728D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3F72-BDA9-4661-B8A6-FDF8A5C728D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3F72-BDA9-4661-B8A6-FDF8A5C728D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2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E60D24-852A-487D-9566-CAE258A4D15E}" type="slidenum">
              <a:rPr lang="ru-RU" altLang="ru-RU" smtClean="0">
                <a:solidFill>
                  <a:prstClr val="black"/>
                </a:solidFill>
              </a:rPr>
              <a:pPr/>
              <a:t>14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7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3F72-BDA9-4661-B8A6-FDF8A5C728D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9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2D9-6687-4E72-9DF0-1BAA62CF78F0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1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74F9-CB78-43BD-A741-584B481A4548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8601-4F55-4227-A9B9-E2F0B0131938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8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8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5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7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0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1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0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C52B-08B9-4168-A833-EE57A43B7E78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6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39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8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22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6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1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40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6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6D4E-0C7C-47DE-85AA-D58D5CB8AD43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58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8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2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72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76AE-ECC4-4620-97EF-4CACD6CE8140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EE99-7C88-437B-A761-504B6956D319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2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99BC-DD28-49A8-92A8-388B440A23EF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2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1281-C3C4-4882-B002-AA8E9D266F9C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983F-2EB5-4F51-9359-91A4F484D219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8709-4793-4344-AB46-F3E5AB591A30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3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F860-22A2-4E99-9713-3CB4853B8CF9}" type="datetime1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09.06.2023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4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92B5-3658-4ED2-9CB1-97D9C4F3C0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B9F4-A46B-410F-81C0-C9CB2CDA7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3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0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7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ermyachok.ru/wp-content/uploads/2020/03/dsc00103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03" y="6580"/>
            <a:ext cx="2926600" cy="305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189" y="2708920"/>
            <a:ext cx="8712967" cy="10230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600" b="1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Отчет </a:t>
            </a:r>
            <a:r>
              <a:rPr lang="ru-RU" altLang="ru-RU" sz="3300" b="1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300" b="1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3000" b="1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 исполнении бюджета Добрянского городского округа за 2022 год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98" y="188640"/>
            <a:ext cx="32417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65" y="6580"/>
            <a:ext cx="3070834" cy="3059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В Пермском крае построены два новых детских сада – в Полазне и селе Си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75" y="4077072"/>
            <a:ext cx="3298076" cy="277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Malgina\Documents\ReceivedFiles\Четина Елена\8a14373147371cbb0e747afe4c8798e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3491880" cy="277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Malgina\Documents\ReceivedFiles\Четина Елена\OXVdj_jJ_z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077073"/>
            <a:ext cx="3216171" cy="2780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0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56547"/>
            <a:ext cx="7891305" cy="86742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kumimoji="0" 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</a:rPr>
              <a:t>Десятка</a:t>
            </a:r>
            <a:r>
              <a:rPr kumimoji="0" lang="ru-RU" sz="2200" b="1" i="1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</a:rPr>
              <a:t> крупнейших предприятий </a:t>
            </a:r>
            <a:r>
              <a:rPr kumimoji="0" 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</a:rPr>
              <a:t>Добрянского городского округа</a:t>
            </a:r>
            <a:r>
              <a:rPr kumimoji="0" lang="ru-RU" alt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тыс. рублей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" name="Рисунок 5" descr="C:\Users\Malgina\Documents\ReceivedFiles\Маленьких Ирина\герб итог ц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sz="quarter" idx="4294967295"/>
          </p:nvPr>
        </p:nvGraphicFramePr>
        <p:xfrm>
          <a:off x="179512" y="1001633"/>
          <a:ext cx="8784978" cy="5687068"/>
        </p:xfrm>
        <a:graphic>
          <a:graphicData uri="http://schemas.openxmlformats.org/drawingml/2006/table">
            <a:tbl>
              <a:tblPr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п/н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E67C8"/>
                      </a:solidFill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Перечень крупных предприятий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E67C8"/>
                      </a:solidFill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НДФЛ</a:t>
                      </a:r>
                      <a:r>
                        <a:rPr lang="ru-RU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бюджет округа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E67C8"/>
                      </a:solidFill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712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1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ООО "ТРЕСТ ЗАПСИБГИДРОСТРОЙ"</a:t>
                      </a:r>
                      <a:endParaRPr lang="ru-RU" sz="17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44 402,5</a:t>
                      </a:r>
                      <a:endParaRPr lang="ru-RU" sz="17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2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АО "Интер РАО - Электрогенерация"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34 081,3</a:t>
                      </a:r>
                      <a:endParaRPr lang="ru-RU" sz="17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3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ООО "Энергетическое Строительство" 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28 749,6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4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ООО "ЛУКОЙЛ-ПЕРМЬ"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20 926,3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5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ООО "НПО "Эталон"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13 523,4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6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Пермский филиал ООО "КВАРЦ Групп"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11 766,6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7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  <a:latin typeface="Times New Roman"/>
                          <a:ea typeface="Times New Roman"/>
                        </a:rPr>
                        <a:t>ООО "ДорВертСтрой"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11 537,8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8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Пермский филиал ООО "Буровая компания "Евразия"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10 546, 5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9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ООО "Пермнефтеотдача"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7 138,6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ООО "ПИТЦ "Геофизика"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6 807,1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endParaRPr lang="ru-RU" sz="17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4E67C8"/>
                      </a:solidFill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189 479,7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133266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22" y="1247004"/>
            <a:ext cx="1657928" cy="103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http://www.anapa.info/gibdd/images/13330154403839-2.jpg"/>
          <p:cNvPicPr>
            <a:picLocks noChangeAspect="1" noChangeArrowheads="1"/>
          </p:cNvPicPr>
          <p:nvPr/>
        </p:nvPicPr>
        <p:blipFill>
          <a:blip r:embed="rId11" cstate="print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" y="1272192"/>
            <a:ext cx="9097151" cy="52027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Прямоугольник 3"/>
          <p:cNvSpPr>
            <a:spLocks noChangeArrowheads="1"/>
          </p:cNvSpPr>
          <p:nvPr/>
        </p:nvSpPr>
        <p:spPr bwMode="auto">
          <a:xfrm>
            <a:off x="750562" y="135652"/>
            <a:ext cx="7853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муниципального дорожного фонда Добрянского городского округа по доходам за 2022 год, тыс. рублей</a:t>
            </a:r>
          </a:p>
        </p:txBody>
      </p:sp>
      <p:pic>
        <p:nvPicPr>
          <p:cNvPr id="23" name="Рисунок 22" descr="C:\Users\Malgina\Documents\ReceivedFiles\Маленьких Ирина\герб итог цв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Овал 23"/>
          <p:cNvSpPr/>
          <p:nvPr/>
        </p:nvSpPr>
        <p:spPr>
          <a:xfrm>
            <a:off x="3141114" y="1086945"/>
            <a:ext cx="2597881" cy="923261"/>
          </a:xfrm>
          <a:prstGeom prst="ellipse">
            <a:avLst/>
          </a:prstGeom>
          <a:solidFill>
            <a:srgbClr val="990000">
              <a:alpha val="38824"/>
            </a:srgbClr>
          </a:solidFill>
          <a:ln>
            <a:solidFill>
              <a:schemeClr val="accent6">
                <a:lumMod val="75000"/>
                <a:alpha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66700"/>
            <a:bevelB w="1714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дорожного фонда 276 827,0</a:t>
            </a:r>
          </a:p>
        </p:txBody>
      </p:sp>
      <p:sp>
        <p:nvSpPr>
          <p:cNvPr id="33" name="Oval 18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523892" y="3842048"/>
            <a:ext cx="1455820" cy="9183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акцизы       21 850,6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4" name="Oval 18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970706" y="3775789"/>
            <a:ext cx="1706798" cy="9845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транспортный налог             83 314,9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7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4717013" y="4483330"/>
            <a:ext cx="1644115" cy="1084639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Безопасные качественные дороги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70 000,0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7163056" y="4354496"/>
            <a:ext cx="1642212" cy="1039639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Капитальный ремонт дорог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99 095,4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5480630" y="1827581"/>
            <a:ext cx="160702" cy="340062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63" name="Прямая со стрелкой 62"/>
          <p:cNvCxnSpPr/>
          <p:nvPr/>
        </p:nvCxnSpPr>
        <p:spPr>
          <a:xfrm flipH="1">
            <a:off x="2962421" y="1839454"/>
            <a:ext cx="578040" cy="36541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69" name="Прямая со стрелкой 68"/>
          <p:cNvCxnSpPr/>
          <p:nvPr/>
        </p:nvCxnSpPr>
        <p:spPr>
          <a:xfrm flipH="1">
            <a:off x="1459880" y="2976884"/>
            <a:ext cx="591840" cy="922619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71" name="Прямая со стрелкой 70"/>
          <p:cNvCxnSpPr/>
          <p:nvPr/>
        </p:nvCxnSpPr>
        <p:spPr>
          <a:xfrm>
            <a:off x="2719130" y="2993068"/>
            <a:ext cx="700742" cy="848981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30" name="Прямая со стрелкой 29"/>
          <p:cNvCxnSpPr/>
          <p:nvPr/>
        </p:nvCxnSpPr>
        <p:spPr>
          <a:xfrm flipH="1">
            <a:off x="5490018" y="3775789"/>
            <a:ext cx="542830" cy="693223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32" name="Прямая со стрелкой 31"/>
          <p:cNvCxnSpPr/>
          <p:nvPr/>
        </p:nvCxnSpPr>
        <p:spPr>
          <a:xfrm>
            <a:off x="2407452" y="3035530"/>
            <a:ext cx="42829" cy="1863097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sp>
        <p:nvSpPr>
          <p:cNvPr id="44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1535583" y="1956560"/>
            <a:ext cx="1571604" cy="1072015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Средства местного бюджета            107 731,6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Oval 18"/>
          <p:cNvSpPr>
            <a:spLocks noChangeArrowheads="1"/>
          </p:cNvSpPr>
          <p:nvPr>
            <p:custDataLst>
              <p:tags r:id="rId6"/>
            </p:custDataLst>
          </p:nvPr>
        </p:nvSpPr>
        <p:spPr bwMode="blackWhite">
          <a:xfrm>
            <a:off x="5197929" y="2010206"/>
            <a:ext cx="2326399" cy="1765583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(средства краевого бюджета)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169 095,4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10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7023122" y="3630722"/>
            <a:ext cx="793295" cy="72377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sp>
        <p:nvSpPr>
          <p:cNvPr id="46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blackWhite">
          <a:xfrm>
            <a:off x="750562" y="4898627"/>
            <a:ext cx="3635826" cy="13386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Прочие доходы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(восстановительная стоимость за снос, повреждение зеленых насаждений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2 566,1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0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" y="5472089"/>
            <a:ext cx="2172824" cy="13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http://www.anapa.info/gibdd/images/13330154403839-2.jpg"/>
          <p:cNvPicPr>
            <a:picLocks noChangeAspect="1" noChangeArrowheads="1"/>
          </p:cNvPicPr>
          <p:nvPr/>
        </p:nvPicPr>
        <p:blipFill>
          <a:blip r:embed="rId12" cstate="print">
            <a:lum brigh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" y="1205427"/>
            <a:ext cx="9097151" cy="52027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Прямоугольник 3"/>
          <p:cNvSpPr>
            <a:spLocks noChangeArrowheads="1"/>
          </p:cNvSpPr>
          <p:nvPr/>
        </p:nvSpPr>
        <p:spPr bwMode="auto">
          <a:xfrm>
            <a:off x="433376" y="26670"/>
            <a:ext cx="8100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муниципального дорожного фонда Добрянского городского округа по расходам за 2022 год, тыс. рублей</a:t>
            </a:r>
          </a:p>
        </p:txBody>
      </p:sp>
      <p:pic>
        <p:nvPicPr>
          <p:cNvPr id="23" name="Рисунок 22" descr="C:\Users\Malgina\Documents\ReceivedFiles\Маленьких Ирина\герб итог цв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Oval 18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033335" y="2034779"/>
            <a:ext cx="1495030" cy="1072015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Ремонт автодорог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181 601,1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8" name="Oval 18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5906498" y="2038054"/>
            <a:ext cx="1600359" cy="1072015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 автодорог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91 815,8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6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635367" y="3265609"/>
            <a:ext cx="1232937" cy="984566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Добрянка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114 962,7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72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1868304" y="4511205"/>
            <a:ext cx="1614987" cy="960884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Сельские территории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44 759,5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73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3301657" y="3403255"/>
            <a:ext cx="1455138" cy="984566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Полазна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21 878,9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H="1">
            <a:off x="1536943" y="2786189"/>
            <a:ext cx="525255" cy="526165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75" name="Прямая со стрелкой 74"/>
          <p:cNvCxnSpPr/>
          <p:nvPr/>
        </p:nvCxnSpPr>
        <p:spPr>
          <a:xfrm flipH="1">
            <a:off x="2741104" y="3106794"/>
            <a:ext cx="18655" cy="1386208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76" name="Прямая со стрелкой 75"/>
          <p:cNvCxnSpPr/>
          <p:nvPr/>
        </p:nvCxnSpPr>
        <p:spPr>
          <a:xfrm>
            <a:off x="3428599" y="2868861"/>
            <a:ext cx="429073" cy="549791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sp>
        <p:nvSpPr>
          <p:cNvPr id="86" name="Oval 18"/>
          <p:cNvSpPr>
            <a:spLocks noChangeArrowheads="1"/>
          </p:cNvSpPr>
          <p:nvPr>
            <p:custDataLst>
              <p:tags r:id="rId6"/>
            </p:custDataLst>
          </p:nvPr>
        </p:nvSpPr>
        <p:spPr bwMode="blackWhite">
          <a:xfrm>
            <a:off x="4423202" y="4611251"/>
            <a:ext cx="1405082" cy="1015344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Приоритет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12 052,3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7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blackWhite">
          <a:xfrm>
            <a:off x="7134928" y="3671990"/>
            <a:ext cx="1951832" cy="968039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Благоустройство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79 663,6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 flipH="1">
            <a:off x="5442331" y="2955070"/>
            <a:ext cx="709223" cy="1703486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cxnSp>
        <p:nvCxnSpPr>
          <p:cNvPr id="122" name="Прямая со стрелкой 121"/>
          <p:cNvCxnSpPr/>
          <p:nvPr/>
        </p:nvCxnSpPr>
        <p:spPr>
          <a:xfrm flipH="1">
            <a:off x="6734211" y="3113950"/>
            <a:ext cx="5400" cy="1379052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sp>
        <p:nvSpPr>
          <p:cNvPr id="25" name="Овал 24"/>
          <p:cNvSpPr/>
          <p:nvPr/>
        </p:nvSpPr>
        <p:spPr>
          <a:xfrm>
            <a:off x="3147275" y="999867"/>
            <a:ext cx="2759223" cy="923261"/>
          </a:xfrm>
          <a:prstGeom prst="ellipse">
            <a:avLst/>
          </a:prstGeom>
          <a:solidFill>
            <a:srgbClr val="FFCC00">
              <a:alpha val="38824"/>
            </a:srgbClr>
          </a:solidFill>
          <a:ln>
            <a:solidFill>
              <a:schemeClr val="accent6">
                <a:lumMod val="75000"/>
                <a:alpha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66700"/>
            <a:bevelB w="1714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дорожного фонда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273 416,9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12372" y="16174"/>
            <a:ext cx="780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11</a:t>
            </a:r>
          </a:p>
        </p:txBody>
      </p:sp>
      <p:cxnSp>
        <p:nvCxnSpPr>
          <p:cNvPr id="35" name="Прямая со стрелкой 34"/>
          <p:cNvCxnSpPr>
            <a:endCxn id="107" idx="0"/>
          </p:cNvCxnSpPr>
          <p:nvPr/>
        </p:nvCxnSpPr>
        <p:spPr>
          <a:xfrm>
            <a:off x="7367005" y="2878828"/>
            <a:ext cx="743839" cy="793162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tailEnd type="arrow"/>
          </a:ln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p:spPr>
      </p:cxnSp>
      <p:sp>
        <p:nvSpPr>
          <p:cNvPr id="36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blackWhite">
          <a:xfrm>
            <a:off x="6031670" y="4511205"/>
            <a:ext cx="1405082" cy="837072"/>
          </a:xfrm>
          <a:prstGeom prst="ellipse">
            <a:avLst/>
          </a:prstGeom>
          <a:solidFill>
            <a:srgbClr val="66FF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МКУ «УКС»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99,9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Прямоугольник 3"/>
          <p:cNvSpPr>
            <a:spLocks noChangeArrowheads="1"/>
          </p:cNvSpPr>
          <p:nvPr/>
        </p:nvSpPr>
        <p:spPr bwMode="auto">
          <a:xfrm>
            <a:off x="936217" y="43035"/>
            <a:ext cx="73789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Расходование средств резервного фонда администрации Добрянского городского округа за 2022 год, тыс. рублей</a:t>
            </a:r>
          </a:p>
        </p:txBody>
      </p:sp>
      <p:pic>
        <p:nvPicPr>
          <p:cNvPr id="23" name="Рисунок 22" descr="C:\Users\Malgina\Documents\ReceivedFiles\Маленьких Ирина\герб итог цв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Овал 23"/>
          <p:cNvSpPr/>
          <p:nvPr/>
        </p:nvSpPr>
        <p:spPr>
          <a:xfrm>
            <a:off x="3367825" y="1008691"/>
            <a:ext cx="2597881" cy="923261"/>
          </a:xfrm>
          <a:prstGeom prst="ellipse">
            <a:avLst/>
          </a:prstGeom>
          <a:solidFill>
            <a:srgbClr val="990000">
              <a:alpha val="38824"/>
            </a:srgbClr>
          </a:solidFill>
          <a:ln>
            <a:solidFill>
              <a:schemeClr val="accent6">
                <a:lumMod val="75000"/>
                <a:alpha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66700"/>
            <a:bevelB w="1714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36" name="Oval 18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801677" y="3230303"/>
            <a:ext cx="3671945" cy="126107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предотвращению чрезвычайных ситуаций - 1 175,9</a:t>
            </a:r>
          </a:p>
        </p:txBody>
      </p:sp>
      <p:sp>
        <p:nvSpPr>
          <p:cNvPr id="44" name="Oval 18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6564297" y="1412777"/>
            <a:ext cx="2348986" cy="1152127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Перераспределено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111,9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3473442" y="2047951"/>
            <a:ext cx="2328413" cy="950355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Выделено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1 470,3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12</a:t>
            </a:r>
          </a:p>
        </p:txBody>
      </p:sp>
      <p:sp>
        <p:nvSpPr>
          <p:cNvPr id="12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440821" y="1412777"/>
            <a:ext cx="2328413" cy="1152127"/>
          </a:xfrm>
          <a:prstGeom prst="ellipse">
            <a:avLst/>
          </a:prstGeom>
          <a:solidFill>
            <a:srgbClr val="CCCC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Увеличен объем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1 082,2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2804774" y="4869160"/>
            <a:ext cx="3671945" cy="15078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траурных мероприятий троих трагически погибших в ходе специальной военной операции, а также мероприятия по мобилизации – 294,4 </a:t>
            </a:r>
          </a:p>
        </p:txBody>
      </p:sp>
    </p:spTree>
    <p:extLst>
      <p:ext uri="{BB962C8B-B14F-4D97-AF65-F5344CB8AC3E}">
        <p14:creationId xmlns:p14="http://schemas.microsoft.com/office/powerpoint/2010/main" val="101640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12288992"/>
              </p:ext>
            </p:extLst>
          </p:nvPr>
        </p:nvGraphicFramePr>
        <p:xfrm>
          <a:off x="74458" y="937170"/>
          <a:ext cx="892899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557" t="60986" r="90610" b="26485"/>
          <a:stretch/>
        </p:blipFill>
        <p:spPr>
          <a:xfrm>
            <a:off x="4089624" y="3224540"/>
            <a:ext cx="360040" cy="3152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7054" t="60986" r="77113" b="26494"/>
          <a:stretch/>
        </p:blipFill>
        <p:spPr>
          <a:xfrm>
            <a:off x="6012160" y="1536119"/>
            <a:ext cx="360039" cy="3150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43916" t="60986" r="50147" b="26443"/>
          <a:stretch/>
        </p:blipFill>
        <p:spPr>
          <a:xfrm>
            <a:off x="7983730" y="4293096"/>
            <a:ext cx="360040" cy="316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23824" t="60986" r="70343" b="26811"/>
          <a:stretch/>
        </p:blipFill>
        <p:spPr>
          <a:xfrm>
            <a:off x="5400093" y="5927654"/>
            <a:ext cx="360039" cy="3070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70850" t="60986" r="23213" b="26485"/>
          <a:stretch/>
        </p:blipFill>
        <p:spPr>
          <a:xfrm>
            <a:off x="5580112" y="2160530"/>
            <a:ext cx="360040" cy="3152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0529" t="60986" r="63638" b="26485"/>
          <a:stretch/>
        </p:blipFill>
        <p:spPr>
          <a:xfrm>
            <a:off x="4449664" y="4725144"/>
            <a:ext cx="360039" cy="3018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64183" t="60986" r="29880" b="27098"/>
          <a:stretch/>
        </p:blipFill>
        <p:spPr>
          <a:xfrm>
            <a:off x="4809703" y="2852936"/>
            <a:ext cx="360040" cy="2998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50745" t="60986" r="43301" b="26337"/>
          <a:stretch/>
        </p:blipFill>
        <p:spPr>
          <a:xfrm>
            <a:off x="6948264" y="6237312"/>
            <a:ext cx="360039" cy="3189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/>
          <a:srcRect l="77601" t="60986" r="16457" b="26707"/>
          <a:stretch/>
        </p:blipFill>
        <p:spPr>
          <a:xfrm>
            <a:off x="8028384" y="1226423"/>
            <a:ext cx="359236" cy="3096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/>
          <a:srcRect l="84338" t="60986" r="9725" b="26907"/>
          <a:stretch/>
        </p:blipFill>
        <p:spPr>
          <a:xfrm>
            <a:off x="8104018" y="2310637"/>
            <a:ext cx="359236" cy="304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63500" h="63500"/>
            <a:bevelB w="63500" h="63500"/>
          </a:sp3d>
        </p:spPr>
      </p:pic>
      <p:sp>
        <p:nvSpPr>
          <p:cNvPr id="18" name="Заголовок 6"/>
          <p:cNvSpPr txBox="1">
            <a:spLocks/>
          </p:cNvSpPr>
          <p:nvPr/>
        </p:nvSpPr>
        <p:spPr>
          <a:xfrm>
            <a:off x="614654" y="116632"/>
            <a:ext cx="7848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  <a:defRPr/>
            </a:pP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Отраслевая структура расходов бюджета </a:t>
            </a:r>
            <a:b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2022 году, тыс. рублей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09d0712e740db5e4c730dce3c151e34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66244"/>
            <a:ext cx="342740" cy="257055"/>
          </a:xfrm>
          <a:prstGeom prst="roundRect">
            <a:avLst>
              <a:gd name="adj" fmla="val 8594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13</a:t>
            </a:r>
          </a:p>
        </p:txBody>
      </p:sp>
      <p:pic>
        <p:nvPicPr>
          <p:cNvPr id="20" name="Рисунок 19" descr="C:\Users\Malgina\Documents\ReceivedFiles\Маленьких Ирина\герб итог цв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25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78535"/>
              </p:ext>
            </p:extLst>
          </p:nvPr>
        </p:nvGraphicFramePr>
        <p:xfrm>
          <a:off x="419484" y="1772816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154673"/>
            <a:ext cx="7848872" cy="8382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Добрянского городского округа за 2022 год</a:t>
            </a:r>
          </a:p>
        </p:txBody>
      </p:sp>
      <p:pic>
        <p:nvPicPr>
          <p:cNvPr id="6" name="Рисунок 5" descr="C:\Users\Malgina\Documents\ReceivedFiles\Маленьких Ирина\герб итог ц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35634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Всего исполнено расходов на сумму 2</a:t>
            </a:r>
            <a:r>
              <a:rPr kumimoji="0" lang="ru-RU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259 619,2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тыс. рублей, из которых:</a:t>
            </a:r>
          </a:p>
        </p:txBody>
      </p:sp>
    </p:spTree>
    <p:extLst>
      <p:ext uri="{BB962C8B-B14F-4D97-AF65-F5344CB8AC3E}">
        <p14:creationId xmlns:p14="http://schemas.microsoft.com/office/powerpoint/2010/main" val="300600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7" name="Group 9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16547646"/>
              </p:ext>
            </p:extLst>
          </p:nvPr>
        </p:nvGraphicFramePr>
        <p:xfrm>
          <a:off x="107505" y="980728"/>
          <a:ext cx="8928992" cy="5616624"/>
        </p:xfrm>
        <a:graphic>
          <a:graphicData uri="http://schemas.openxmlformats.org/drawingml/2006/table">
            <a:tbl>
              <a:tblPr/>
              <a:tblGrid>
                <a:gridCol w="4136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9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6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3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Фактически 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</a:t>
                      </a:r>
                      <a:r>
                        <a:rPr lang="ru-RU" sz="135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системы образования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942 419,2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897 093,8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45 325,4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332 332,0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330 199,9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культуры, спорта и молодежной политики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77 007,4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76 828,6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Безопасный муниципалитет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14 308,1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34 706,2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26 628,3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политика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300 872,3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298 869,6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81 301,6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80 689,0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35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управление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39 267,9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39 262,4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жилищно-коммунальной инфраструктуры</a:t>
                      </a:r>
                      <a:endParaRPr lang="ru-RU" sz="13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273 069,5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73 062,3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Благоустройство территории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145 793,2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139 653,5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по программам: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2 241 795,0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2 103 995,1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137 799,9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Непрограммные направления</a:t>
                      </a:r>
                      <a:r>
                        <a:rPr lang="ru-RU" sz="135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3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156 407,4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155 624,1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8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Всего: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2 398 202,4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2 259 619,2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138 583,2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535" y="145480"/>
            <a:ext cx="8459787" cy="70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1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Добрянского городского округа за 2022</a:t>
            </a:r>
            <a:r>
              <a:rPr lang="en-US" sz="21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по расходам исполнен к утвержденному плану на 94,2%,  в том числе: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5605" y="699929"/>
            <a:ext cx="100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6" name="Рисунок 5" descr="C:\Users\Malgina\Documents\ReceivedFiles\Маленьких Ирина\герб итог ц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15</a:t>
            </a:r>
          </a:p>
        </p:txBody>
      </p:sp>
    </p:spTree>
    <p:extLst>
      <p:ext uri="{BB962C8B-B14F-4D97-AF65-F5344CB8AC3E}">
        <p14:creationId xmlns:p14="http://schemas.microsoft.com/office/powerpoint/2010/main" val="246242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1702"/>
              </p:ext>
            </p:extLst>
          </p:nvPr>
        </p:nvGraphicFramePr>
        <p:xfrm>
          <a:off x="685343" y="1196752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685343" y="176811"/>
            <a:ext cx="792088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5725" algn="l"/>
                <a:tab pos="446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tabLst/>
            </a:pPr>
            <a:r>
              <a:rPr lang="ru-RU" sz="2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Структура непрограммных расходов бюджета</a:t>
            </a:r>
          </a:p>
          <a:p>
            <a:pPr algn="ctr">
              <a:tabLst/>
            </a:pPr>
            <a:r>
              <a:rPr lang="ru-RU" sz="2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2022 году, тыс.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16</a:t>
            </a:r>
          </a:p>
        </p:txBody>
      </p:sp>
      <p:pic>
        <p:nvPicPr>
          <p:cNvPr id="7" name="Рисунок 6" descr="C:\Users\Malgina\Documents\ReceivedFiles\Маленьких Ирина\герб итог ц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40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91" y="178425"/>
            <a:ext cx="8229600" cy="802303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муниципального задания учреждениями округа за 2022 год,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528536"/>
              </p:ext>
            </p:extLst>
          </p:nvPr>
        </p:nvGraphicFramePr>
        <p:xfrm>
          <a:off x="61620" y="1412776"/>
          <a:ext cx="8758851" cy="3999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4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04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спорт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учреждений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2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01.01.2022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657,9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34 824,0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35 814,7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Перечислено субсидии на 01.01.2023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195 514,9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695 204,9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90 713,1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1 000 728,3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на 01.01.2023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192 588,2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723 196,3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88 108,6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1 022 681,2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средств на 01.01.2023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3 584,6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6 832,5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2 906,0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13 861,8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 по состоянию на 01.01.2023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159,8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2 845,7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711,7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3 741,9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5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 задолженность по состоянию на 01.01.2023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1 175,6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3 009,1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4 232,9</a:t>
                      </a:r>
                    </a:p>
                  </a:txBody>
                  <a:tcPr marL="9107" marR="9107" marT="9107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17</a:t>
            </a:r>
          </a:p>
        </p:txBody>
      </p:sp>
      <p:pic>
        <p:nvPicPr>
          <p:cNvPr id="7" name="Рисунок 6" descr="C:\Users\Malgina\Documents\ReceivedFiles\Маленьких Ирина\герб итог ц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89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40768"/>
            <a:ext cx="37369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15" y="125760"/>
            <a:ext cx="8229600" cy="854968"/>
          </a:xfrm>
        </p:spPr>
        <p:txBody>
          <a:bodyPr>
            <a:normAutofit/>
          </a:bodyPr>
          <a:lstStyle/>
          <a:p>
            <a:r>
              <a:rPr lang="ru-RU" sz="2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кредиторской задолженности </a:t>
            </a:r>
            <a:br>
              <a:rPr lang="ru-RU" sz="2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Добрянскому городскому округу,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398417"/>
              </p:ext>
            </p:extLst>
          </p:nvPr>
        </p:nvGraphicFramePr>
        <p:xfrm>
          <a:off x="420814" y="1268760"/>
          <a:ext cx="8543673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19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8" name="Рисунок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93044"/>
            <a:ext cx="20882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12372" y="16174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18</a:t>
            </a:r>
          </a:p>
        </p:txBody>
      </p:sp>
      <p:pic>
        <p:nvPicPr>
          <p:cNvPr id="10" name="Рисунок 9" descr="C:\Users\Malgina\Documents\ReceivedFiles\Маленьких Ирина\герб итог ц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6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8764" y="34747"/>
            <a:ext cx="740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50" dirty="0">
              <a:ln w="11430"/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206" y="34747"/>
            <a:ext cx="84079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200" b="1" i="1" spc="-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итоги социально-экономического </a:t>
            </a:r>
          </a:p>
          <a:p>
            <a:pPr algn="ctr" hangingPunct="0"/>
            <a:r>
              <a:rPr lang="ru-RU" sz="2200" b="1" i="1" spc="-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 Добрянского городского округа за 2022 год. 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endParaRPr lang="ru-RU" sz="2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36994" y="1891823"/>
            <a:ext cx="290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DejaVu Sans"/>
            </a:endParaRPr>
          </a:p>
        </p:txBody>
      </p:sp>
      <p:pic>
        <p:nvPicPr>
          <p:cNvPr id="21" name="Picture 6" descr="http://59t010.permkrai.ru/upload/pages/53689/59T10/karta_saj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70" y="2883419"/>
            <a:ext cx="3040249" cy="400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s://i.ytimg.com/vi/WefFWK_u-Pk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10049"/>
          <a:stretch>
            <a:fillRect/>
          </a:stretch>
        </p:blipFill>
        <p:spPr bwMode="auto">
          <a:xfrm>
            <a:off x="-17859" y="3429000"/>
            <a:ext cx="336572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Malgina\Documents\ReceivedFiles\Маленьких Ирина\герб итог цв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6748" y="883855"/>
            <a:ext cx="3531316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плательщиками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доходов Добрянского городского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округа являются: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 1. ООО «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</a:rPr>
              <a:t>ТрестЗапсибгидрострой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»- 23,4%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2. АО «</a:t>
            </a:r>
            <a:r>
              <a:rPr lang="ru-RU" sz="13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РАО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Электрогенерация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18,0%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3. ООО «Энергетическое Строительство» – 15,2%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4. ООО «ЛУКОЙЛ-ПЕРМЬ» - 11,0%</a:t>
            </a:r>
          </a:p>
          <a:p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54" y="909433"/>
            <a:ext cx="1613296" cy="116955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Ввод в эксплуатацию зданий жилого назначения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56,9 (тыс. кв. м.)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091603"/>
            <a:ext cx="1656184" cy="18158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работников крупных и средних предприятий города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61 424,2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04248" y="1045436"/>
            <a:ext cx="2110536" cy="116955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в трудоспособном возрасте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25 105 чел.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06512" y="2214987"/>
            <a:ext cx="1963754" cy="7386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занятых                (без учета СМП)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10 110 чел.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19" y="1999544"/>
            <a:ext cx="1651531" cy="116955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объектов муниципальной собственности: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29 899 ед.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72" y="3877294"/>
            <a:ext cx="2304256" cy="1840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75780" y="3059668"/>
            <a:ext cx="2808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Среднегодовое постоянное население на 01.01.2023 г. 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47 852 человек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9442" y="5889701"/>
            <a:ext cx="1241529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в расчете на</a:t>
            </a:r>
          </a:p>
          <a:p>
            <a:pPr algn="ctr"/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жителя     </a:t>
            </a:r>
          </a:p>
          <a:p>
            <a:pPr algn="ctr"/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45 388,6 рублей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7864" y="5889700"/>
            <a:ext cx="1224136" cy="76944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в расчете на</a:t>
            </a:r>
          </a:p>
          <a:p>
            <a:pPr algn="ctr"/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жителя     </a:t>
            </a:r>
          </a:p>
          <a:p>
            <a:pPr algn="ctr"/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47 221,0 рублей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377256312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79648702"/>
              </p:ext>
            </p:extLst>
          </p:nvPr>
        </p:nvGraphicFramePr>
        <p:xfrm>
          <a:off x="107504" y="1052736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1529" y="18864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Долговые обязательства Добрянского городского округа, тыс. рублей</a:t>
            </a:r>
          </a:p>
        </p:txBody>
      </p:sp>
      <p:pic>
        <p:nvPicPr>
          <p:cNvPr id="7" name="Рисунок 6" descr="C:\Users\Malgina\Documents\ReceivedFiles\Маленьких Ирина\герб итог ц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4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356794" y="16174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 19</a:t>
            </a:r>
          </a:p>
        </p:txBody>
      </p:sp>
    </p:spTree>
    <p:extLst>
      <p:ext uri="{BB962C8B-B14F-4D97-AF65-F5344CB8AC3E}">
        <p14:creationId xmlns:p14="http://schemas.microsoft.com/office/powerpoint/2010/main" val="147700931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3821" y="20608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1" algn="ctr"/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604741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5091957"/>
              </p:ext>
            </p:extLst>
          </p:nvPr>
        </p:nvGraphicFramePr>
        <p:xfrm>
          <a:off x="179512" y="779826"/>
          <a:ext cx="8748464" cy="596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60046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spc="-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итоги исполнения бюджета округа за 2022 год</a:t>
            </a:r>
            <a:endParaRPr lang="ru-RU" sz="2200" b="1" i="1" spc="5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Malgina\Documents\ReceivedFiles\Маленьких Ирина\герб итог цв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22772569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78334"/>
              </p:ext>
            </p:extLst>
          </p:nvPr>
        </p:nvGraphicFramePr>
        <p:xfrm>
          <a:off x="4711700" y="971550"/>
          <a:ext cx="43815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" name="Лист" r:id="rId3" imgW="4876684" imgH="3857625" progId="">
                  <p:embed/>
                </p:oleObj>
              </mc:Choice>
              <mc:Fallback>
                <p:oleObj name="Лист" r:id="rId3" imgW="4876684" imgH="3857625" progId="">
                  <p:embed/>
                  <p:pic>
                    <p:nvPicPr>
                      <p:cNvPr id="0" name="Picture 5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971550"/>
                        <a:ext cx="4381500" cy="354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Заголовок 3"/>
          <p:cNvSpPr>
            <a:spLocks noGrp="1"/>
          </p:cNvSpPr>
          <p:nvPr>
            <p:ph type="title"/>
          </p:nvPr>
        </p:nvSpPr>
        <p:spPr>
          <a:xfrm>
            <a:off x="909626" y="-171400"/>
            <a:ext cx="7416824" cy="171400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494A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Добрянского городского округа по итогам 2022 года, тыс. рублей</a:t>
            </a:r>
            <a:b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48466"/>
              </p:ext>
            </p:extLst>
          </p:nvPr>
        </p:nvGraphicFramePr>
        <p:xfrm>
          <a:off x="107504" y="5517232"/>
          <a:ext cx="8856984" cy="11511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718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2 287 326,9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2 171 937,6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- 115 389,3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2 398 202,4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2 259 619,2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-138 583,2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</a:t>
                      </a:r>
                      <a:r>
                        <a:rPr lang="ru-RU" sz="1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профицит (+)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-110 875,5</a:t>
                      </a:r>
                    </a:p>
                  </a:txBody>
                  <a:tcPr marL="0" marR="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-87 681,6</a:t>
                      </a:r>
                    </a:p>
                  </a:txBody>
                  <a:tcPr marL="0" marR="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8313" y="4581525"/>
            <a:ext cx="3995737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 626 538,9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неналоговые доходы 131 905,9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безвозмездные поступления  1 528 882,1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18038" y="4579938"/>
            <a:ext cx="3995737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 640 014,8</a:t>
            </a: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неналоговые доходы  130 132,2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безвозмездные поступления 1 401 790,6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653136"/>
            <a:ext cx="144000" cy="144000"/>
          </a:xfrm>
          <a:prstGeom prst="rect">
            <a:avLst/>
          </a:prstGeom>
          <a:solidFill>
            <a:srgbClr val="E9B8A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53460" y="4668049"/>
            <a:ext cx="144000" cy="144000"/>
          </a:xfrm>
          <a:prstGeom prst="rect">
            <a:avLst/>
          </a:prstGeom>
          <a:solidFill>
            <a:srgbClr val="E9B8A9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350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3975"/>
            <a:ext cx="499864" cy="7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1600" y="4842296"/>
            <a:ext cx="144000" cy="144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4539" y="4843818"/>
            <a:ext cx="144000" cy="1440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3209" y="5040719"/>
            <a:ext cx="142392" cy="1440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62691" y="5040719"/>
            <a:ext cx="144000" cy="1440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6351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358348"/>
              </p:ext>
            </p:extLst>
          </p:nvPr>
        </p:nvGraphicFramePr>
        <p:xfrm>
          <a:off x="288925" y="981075"/>
          <a:ext cx="4260850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Лист" r:id="rId6" imgW="4657714" imgH="3819396" progId="">
                  <p:embed/>
                </p:oleObj>
              </mc:Choice>
              <mc:Fallback>
                <p:oleObj name="Лист" r:id="rId6" imgW="4657714" imgH="3819396" progId="">
                  <p:embed/>
                  <p:pic>
                    <p:nvPicPr>
                      <p:cNvPr id="0" name="Picture 56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981075"/>
                        <a:ext cx="4260850" cy="356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421772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4339873"/>
              </p:ext>
            </p:extLst>
          </p:nvPr>
        </p:nvGraphicFramePr>
        <p:xfrm>
          <a:off x="1" y="908050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4050" y="77788"/>
            <a:ext cx="84899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Добрянского городского</a:t>
            </a:r>
          </a:p>
          <a:p>
            <a:pPr algn="ctr">
              <a:defRPr/>
            </a:pPr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округа в 2022 году</a:t>
            </a:r>
          </a:p>
        </p:txBody>
      </p:sp>
      <p:graphicFrame>
        <p:nvGraphicFramePr>
          <p:cNvPr id="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73052"/>
              </p:ext>
            </p:extLst>
          </p:nvPr>
        </p:nvGraphicFramePr>
        <p:xfrm>
          <a:off x="338324" y="1121374"/>
          <a:ext cx="8698172" cy="331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792908"/>
              </p:ext>
            </p:extLst>
          </p:nvPr>
        </p:nvGraphicFramePr>
        <p:xfrm>
          <a:off x="323528" y="745059"/>
          <a:ext cx="7344816" cy="440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68785"/>
              </p:ext>
            </p:extLst>
          </p:nvPr>
        </p:nvGraphicFramePr>
        <p:xfrm>
          <a:off x="38751" y="4764633"/>
          <a:ext cx="9075542" cy="20350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25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9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0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4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99060" marR="99060" anchor="b"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</a:t>
                      </a:r>
                    </a:p>
                  </a:txBody>
                  <a:tcPr marL="99060" marR="99060" anchor="b"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2022 год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9060" marR="9906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520 605,5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5" marR="6745" marT="62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626 538,9</a:t>
                      </a:r>
                    </a:p>
                  </a:txBody>
                  <a:tcPr marL="6745" marR="6745" marT="62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640 014,8</a:t>
                      </a:r>
                    </a:p>
                  </a:txBody>
                  <a:tcPr marL="6745" marR="6745" marT="62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745" marR="6745" marT="62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9060" marR="9906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119 586,5</a:t>
                      </a:r>
                    </a:p>
                  </a:txBody>
                  <a:tcPr marL="6745" marR="6745" marT="62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131 905,9</a:t>
                      </a:r>
                    </a:p>
                  </a:txBody>
                  <a:tcPr marL="6745" marR="6745" marT="62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130 132,2</a:t>
                      </a:r>
                    </a:p>
                  </a:txBody>
                  <a:tcPr marL="6745" marR="6745" marT="62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745" marR="6745" marT="62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9060" marR="9906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1 502 507,4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5" marR="6745" marT="62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1 528 800,4</a:t>
                      </a:r>
                    </a:p>
                  </a:txBody>
                  <a:tcPr marL="6745" marR="6745" marT="62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1 414 072,6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возвратов и возврат остатков субсидий и субвенций прошлых лет</a:t>
                      </a:r>
                    </a:p>
                  </a:txBody>
                  <a:tcPr marL="99060" marR="99060"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-43 309,9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- 12 282,0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9060" marR="99060"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2 099 389,5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287 326,9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2 171 937,6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Рисунок 8" descr="C:\Users\Malgina\Documents\ReceivedFiles\Маленьких Ирина\герб итог цв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" y="5920"/>
            <a:ext cx="4851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680" y="4149080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Добрянского городского округа по доходам выполнен в целом к утвержденному годовому плану на 95%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32285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74957"/>
              </p:ext>
            </p:extLst>
          </p:nvPr>
        </p:nvGraphicFramePr>
        <p:xfrm>
          <a:off x="29089" y="933222"/>
          <a:ext cx="7495239" cy="335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>
                <a:solidFill>
                  <a:srgbClr val="EAEBDE">
                    <a:shade val="50000"/>
                    <a:satMod val="200000"/>
                  </a:srgbClr>
                </a:solidFill>
              </a:rPr>
              <a:pPr/>
              <a:t>6</a:t>
            </a:fld>
            <a:endParaRPr lang="ru-RU" dirty="0">
              <a:solidFill>
                <a:srgbClr val="EAEBDE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83568" y="132519"/>
            <a:ext cx="79926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ts val="2700"/>
              </a:lnSpc>
            </a:pPr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</a:p>
          <a:p>
            <a:pPr lvl="0" algn="ctr">
              <a:lnSpc>
                <a:spcPts val="2700"/>
              </a:lnSpc>
            </a:pPr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Добрянского городского округа в 2022 году тыс.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25256"/>
              </p:ext>
            </p:extLst>
          </p:nvPr>
        </p:nvGraphicFramePr>
        <p:xfrm>
          <a:off x="50726" y="4293096"/>
          <a:ext cx="9070494" cy="2520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9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2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5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4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99060" marR="99060" anchor="b"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</a:t>
                      </a:r>
                    </a:p>
                  </a:txBody>
                  <a:tcPr marL="99060" marR="99060" anchor="b" horzOverflow="overflow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2022 год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2022 год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745" marR="6745" marT="6226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168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321 020,9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413 691,4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423 513,8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504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18 132,1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21 586,2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21 850,6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4 342,9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5 095,8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3 716,4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 лиц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24 939,5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27 667,9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29 040,8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81 319,3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81 652,6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83 314,9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62 230,8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66 293,0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67 808,2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552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8 620,0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10 552,0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10 770,1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504">
                <a:tc>
                  <a:txBody>
                    <a:bodyPr/>
                    <a:lstStyle/>
                    <a:p>
                      <a:pPr algn="l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520 605,5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626 538,9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014,8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6804248" y="1196752"/>
            <a:ext cx="2213942" cy="1067277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66700"/>
            <a:bevelB w="1714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  640 014,8 тыс. рублей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5</a:t>
            </a:r>
          </a:p>
        </p:txBody>
      </p:sp>
      <p:pic>
        <p:nvPicPr>
          <p:cNvPr id="11" name="Рисунок 10" descr="C:\Users\Malgina\Documents\ReceivedFiles\Маленьких Ирина\герб итог ц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19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971600" y="88597"/>
            <a:ext cx="763284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</a:p>
          <a:p>
            <a:pPr algn="ctr">
              <a:lnSpc>
                <a:spcPts val="2700"/>
              </a:lnSpc>
            </a:pPr>
            <a:r>
              <a:rPr lang="ru-RU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Добрянского городского округа в 2022 году тыс. рублей</a:t>
            </a:r>
            <a:endParaRPr lang="ru-RU" sz="2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61270"/>
              </p:ext>
            </p:extLst>
          </p:nvPr>
        </p:nvGraphicFramePr>
        <p:xfrm>
          <a:off x="9635" y="4581128"/>
          <a:ext cx="9097456" cy="22508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14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66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2021 год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79 308,6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76 123,6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9 715,4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9 153,7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</a:t>
                      </a:r>
                      <a:endParaRPr lang="ru-RU" sz="1200" b="0" i="0" u="none" strike="noStrike" dirty="0">
                        <a:solidFill>
                          <a:srgbClr val="2E222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3 183,2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4 294,7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5 784,3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59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2E22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</a:t>
                      </a:r>
                      <a:r>
                        <a:rPr lang="ru-RU" sz="1200" b="0" i="0" u="none" strike="noStrike" baseline="0" dirty="0">
                          <a:solidFill>
                            <a:srgbClr val="2E22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нематериальных активов</a:t>
                      </a:r>
                      <a:endParaRPr lang="ru-RU" sz="1200" b="0" i="0" u="none" strike="noStrike" dirty="0">
                        <a:solidFill>
                          <a:srgbClr val="2E222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17 402,8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29 192,9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29 589,4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3 908,3</a:t>
                      </a:r>
                    </a:p>
                  </a:txBody>
                  <a:tcPr marL="0" marR="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7 584,5</a:t>
                      </a:r>
                    </a:p>
                  </a:txBody>
                  <a:tcPr marL="0" marR="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1 896,2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1 896,7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119 586,5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131 905,9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130 132,2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6804248" y="2031264"/>
            <a:ext cx="2159918" cy="923261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66700"/>
            <a:bevelB w="1714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  130 132,2 тыс. руб.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2520652"/>
              </p:ext>
            </p:extLst>
          </p:nvPr>
        </p:nvGraphicFramePr>
        <p:xfrm>
          <a:off x="-21095" y="980728"/>
          <a:ext cx="74523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6</a:t>
            </a:r>
          </a:p>
        </p:txBody>
      </p:sp>
      <p:pic>
        <p:nvPicPr>
          <p:cNvPr id="8" name="Рисунок 7" descr="C:\Users\Malgina\Documents\ReceivedFiles\Маленьких Ирина\герб итог ц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82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35229"/>
              </p:ext>
            </p:extLst>
          </p:nvPr>
        </p:nvGraphicFramePr>
        <p:xfrm>
          <a:off x="276241" y="1124744"/>
          <a:ext cx="681603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81564"/>
              </p:ext>
            </p:extLst>
          </p:nvPr>
        </p:nvGraphicFramePr>
        <p:xfrm>
          <a:off x="0" y="4698357"/>
          <a:ext cx="9071301" cy="21428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4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4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096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  <a:endParaRPr lang="ru-RU" sz="12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2021 год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2022 год</a:t>
                      </a:r>
                      <a:endParaRPr lang="ru-RU" sz="12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 год</a:t>
                      </a:r>
                      <a:endParaRPr lang="ru-RU" sz="12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2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219 963,1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250 484,6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250 484,6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дотации</a:t>
                      </a: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23 217,8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22 806,2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22 806,2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26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307 491,7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302 938,3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260 746,2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0" marR="0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01" marR="679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618 307,6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612 036,9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611 047,8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МБТ</a:t>
                      </a:r>
                    </a:p>
                  </a:txBody>
                  <a:tcPr marL="67901" marR="679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331 198,4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340 533,8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268 986,5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600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7901" marR="679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1 500 178,6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1 528 799,8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1 414 071,3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rgbClr val="FCE0C8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3341" y="16174"/>
            <a:ext cx="8352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100" b="1" i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Безвозмездные поступления в бюджет от других </a:t>
            </a:r>
          </a:p>
          <a:p>
            <a:pPr algn="ctr">
              <a:spcBef>
                <a:spcPct val="0"/>
              </a:spcBef>
            </a:pPr>
            <a:r>
              <a:rPr lang="ru-RU" sz="2100" b="1" i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бюджетов бюджетной системы Российской Федерации</a:t>
            </a:r>
          </a:p>
          <a:p>
            <a:pPr algn="ctr">
              <a:spcBef>
                <a:spcPct val="0"/>
              </a:spcBef>
            </a:pPr>
            <a:r>
              <a:rPr lang="ru-RU" sz="2100" b="1" i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за 2022 год, тыс. рублей</a:t>
            </a:r>
            <a:r>
              <a:rPr lang="ru-RU" sz="2100" b="1" i="1" spc="50" dirty="0">
                <a:ln w="11430"/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6559117" y="2991862"/>
            <a:ext cx="2426283" cy="923261"/>
          </a:xfrm>
          <a:prstGeom prst="ellipse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chemeClr val="accent6">
                <a:lumMod val="75000"/>
                <a:alpha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66700"/>
            <a:bevelB w="1714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  1 414 071,3 тыс. рублей 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346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7</a:t>
            </a:r>
          </a:p>
        </p:txBody>
      </p:sp>
      <p:pic>
        <p:nvPicPr>
          <p:cNvPr id="13" name="Рисунок 12" descr="C:\Users\Malgina\Documents\ReceivedFiles\Маленьких Ирина\герб итог ц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40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28964"/>
            <a:ext cx="8679040" cy="7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3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Поступления по налогу на доходы физических лиц в бюджет Добрянского городского округа, тыс. рублей       </a:t>
            </a:r>
            <a:endParaRPr lang="ru-RU" sz="2300" i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24259709"/>
              </p:ext>
            </p:extLst>
          </p:nvPr>
        </p:nvGraphicFramePr>
        <p:xfrm>
          <a:off x="443508" y="1052736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21175522">
            <a:off x="1343687" y="4257962"/>
            <a:ext cx="2320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102 492,9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19872" y="3668991"/>
            <a:ext cx="4066610" cy="504056"/>
          </a:xfrm>
          <a:prstGeom prst="straightConnector1">
            <a:avLst/>
          </a:prstGeom>
          <a:ln w="28575"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191233">
            <a:off x="3653866" y="3567161"/>
            <a:ext cx="239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94 106,6 тыс. руб.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331640" y="4015807"/>
            <a:ext cx="6154842" cy="792088"/>
          </a:xfrm>
          <a:prstGeom prst="straightConnector1">
            <a:avLst/>
          </a:prstGeom>
          <a:ln w="28575"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12372" y="1617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Слайд 8</a:t>
            </a:r>
          </a:p>
        </p:txBody>
      </p:sp>
      <p:pic>
        <p:nvPicPr>
          <p:cNvPr id="14" name="Рисунок 13" descr="C:\Users\Malgina\Documents\ReceivedFiles\Маленьких Ирина\герб итог ц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69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29257</TotalTime>
  <Words>1667</Words>
  <Application>Microsoft Office PowerPoint</Application>
  <PresentationFormat>Экран (4:3)</PresentationFormat>
  <Paragraphs>538</Paragraphs>
  <Slides>21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Воздушный поток</vt:lpstr>
      <vt:lpstr>2_Тема Office</vt:lpstr>
      <vt:lpstr>Лист</vt:lpstr>
      <vt:lpstr>Отчет  об исполнении бюджета Добрянского городского округа за 2022 год</vt:lpstr>
      <vt:lpstr>Презентация PowerPoint</vt:lpstr>
      <vt:lpstr>Презентация PowerPoint</vt:lpstr>
      <vt:lpstr>       Основные параметры исполнения бюджета Добрянского городского округа по итогам 2022 года, тыс. рублей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Десятка крупнейших предприятий Добрянского городского округа,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Добрянского городского округа за 2022 год</vt:lpstr>
      <vt:lpstr>Презентация PowerPoint</vt:lpstr>
      <vt:lpstr>Презентация PowerPoint</vt:lpstr>
      <vt:lpstr>Выполнение муниципального задания учреждениями округа за 2022 год, тыс. рублей</vt:lpstr>
      <vt:lpstr>Динамика кредиторской задолженности  по Добрянскому городскому округу, тыс. рублей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исполнения бюджета Соликамского городского округа за 2014 год</dc:title>
  <dc:creator>Копанева</dc:creator>
  <cp:lastModifiedBy>Malgina</cp:lastModifiedBy>
  <cp:revision>3299</cp:revision>
  <cp:lastPrinted>2023-05-16T13:58:46Z</cp:lastPrinted>
  <dcterms:created xsi:type="dcterms:W3CDTF">2015-03-17T07:44:56Z</dcterms:created>
  <dcterms:modified xsi:type="dcterms:W3CDTF">2023-06-09T06:03:22Z</dcterms:modified>
</cp:coreProperties>
</file>