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Override2.xml" ContentType="application/vnd.openxmlformats-officedocument.themeOverrid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6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7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4507" r:id="rId2"/>
    <p:sldMasterId id="2147484520" r:id="rId3"/>
    <p:sldMasterId id="2147484630" r:id="rId4"/>
    <p:sldMasterId id="2147484643" r:id="rId5"/>
    <p:sldMasterId id="2147484656" r:id="rId6"/>
    <p:sldMasterId id="2147484682" r:id="rId7"/>
    <p:sldMasterId id="2147484706" r:id="rId8"/>
    <p:sldMasterId id="2147484718" r:id="rId9"/>
    <p:sldMasterId id="2147484744" r:id="rId10"/>
    <p:sldMasterId id="2147484795" r:id="rId11"/>
    <p:sldMasterId id="2147484807" r:id="rId12"/>
    <p:sldMasterId id="2147484819" r:id="rId13"/>
    <p:sldMasterId id="2147484831" r:id="rId14"/>
    <p:sldMasterId id="2147484843" r:id="rId15"/>
    <p:sldMasterId id="2147484855" r:id="rId16"/>
    <p:sldMasterId id="2147484867" r:id="rId17"/>
    <p:sldMasterId id="2147484915" r:id="rId18"/>
    <p:sldMasterId id="2147484931" r:id="rId19"/>
  </p:sldMasterIdLst>
  <p:notesMasterIdLst>
    <p:notesMasterId r:id="rId59"/>
  </p:notesMasterIdLst>
  <p:handoutMasterIdLst>
    <p:handoutMasterId r:id="rId60"/>
  </p:handoutMasterIdLst>
  <p:sldIdLst>
    <p:sldId id="257" r:id="rId20"/>
    <p:sldId id="467" r:id="rId21"/>
    <p:sldId id="419" r:id="rId22"/>
    <p:sldId id="420" r:id="rId23"/>
    <p:sldId id="421" r:id="rId24"/>
    <p:sldId id="457" r:id="rId25"/>
    <p:sldId id="458" r:id="rId26"/>
    <p:sldId id="468" r:id="rId27"/>
    <p:sldId id="484" r:id="rId28"/>
    <p:sldId id="477" r:id="rId29"/>
    <p:sldId id="469" r:id="rId30"/>
    <p:sldId id="426" r:id="rId31"/>
    <p:sldId id="427" r:id="rId32"/>
    <p:sldId id="485" r:id="rId33"/>
    <p:sldId id="481" r:id="rId34"/>
    <p:sldId id="486" r:id="rId35"/>
    <p:sldId id="482" r:id="rId36"/>
    <p:sldId id="474" r:id="rId37"/>
    <p:sldId id="483" r:id="rId38"/>
    <p:sldId id="408" r:id="rId39"/>
    <p:sldId id="460" r:id="rId40"/>
    <p:sldId id="461" r:id="rId41"/>
    <p:sldId id="436" r:id="rId42"/>
    <p:sldId id="438" r:id="rId43"/>
    <p:sldId id="439" r:id="rId44"/>
    <p:sldId id="441" r:id="rId45"/>
    <p:sldId id="443" r:id="rId46"/>
    <p:sldId id="444" r:id="rId47"/>
    <p:sldId id="445" r:id="rId48"/>
    <p:sldId id="446" r:id="rId49"/>
    <p:sldId id="447" r:id="rId50"/>
    <p:sldId id="448" r:id="rId51"/>
    <p:sldId id="449" r:id="rId52"/>
    <p:sldId id="466" r:id="rId53"/>
    <p:sldId id="462" r:id="rId54"/>
    <p:sldId id="463" r:id="rId55"/>
    <p:sldId id="464" r:id="rId56"/>
    <p:sldId id="465" r:id="rId57"/>
    <p:sldId id="386" r:id="rId58"/>
  </p:sldIdLst>
  <p:sldSz cx="9906000" cy="6858000" type="A4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082A593-1331-43D8-BCD7-041FDED9F034}">
          <p14:sldIdLst>
            <p14:sldId id="257"/>
            <p14:sldId id="467"/>
            <p14:sldId id="419"/>
            <p14:sldId id="420"/>
            <p14:sldId id="421"/>
            <p14:sldId id="457"/>
            <p14:sldId id="458"/>
            <p14:sldId id="468"/>
            <p14:sldId id="484"/>
            <p14:sldId id="477"/>
            <p14:sldId id="469"/>
            <p14:sldId id="426"/>
            <p14:sldId id="427"/>
            <p14:sldId id="485"/>
            <p14:sldId id="481"/>
            <p14:sldId id="486"/>
            <p14:sldId id="482"/>
            <p14:sldId id="474"/>
            <p14:sldId id="483"/>
            <p14:sldId id="408"/>
            <p14:sldId id="460"/>
            <p14:sldId id="461"/>
            <p14:sldId id="436"/>
            <p14:sldId id="438"/>
            <p14:sldId id="439"/>
            <p14:sldId id="441"/>
            <p14:sldId id="443"/>
            <p14:sldId id="444"/>
            <p14:sldId id="445"/>
            <p14:sldId id="446"/>
            <p14:sldId id="447"/>
            <p14:sldId id="448"/>
            <p14:sldId id="449"/>
            <p14:sldId id="466"/>
            <p14:sldId id="462"/>
            <p14:sldId id="463"/>
            <p14:sldId id="464"/>
            <p14:sldId id="465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8" userDrawn="1">
          <p15:clr>
            <a:srgbClr val="A4A3A4"/>
          </p15:clr>
        </p15:guide>
        <p15:guide id="2" pos="2172" userDrawn="1">
          <p15:clr>
            <a:srgbClr val="A4A3A4"/>
          </p15:clr>
        </p15:guide>
        <p15:guide id="3" orient="horz" pos="3085" userDrawn="1">
          <p15:clr>
            <a:srgbClr val="A4A3A4"/>
          </p15:clr>
        </p15:guide>
        <p15:guide id="4" pos="2133" userDrawn="1">
          <p15:clr>
            <a:srgbClr val="A4A3A4"/>
          </p15:clr>
        </p15:guide>
        <p15:guide id="5" orient="horz" pos="2902" userDrawn="1">
          <p15:clr>
            <a:srgbClr val="A4A3A4"/>
          </p15:clr>
        </p15:guide>
        <p15:guide id="6" orient="horz" pos="3110" userDrawn="1">
          <p15:clr>
            <a:srgbClr val="A4A3A4"/>
          </p15:clr>
        </p15:guide>
        <p15:guide id="7" pos="2180" userDrawn="1">
          <p15:clr>
            <a:srgbClr val="A4A3A4"/>
          </p15:clr>
        </p15:guide>
        <p15:guide id="8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D6D7E0"/>
    <a:srgbClr val="F2F2F2"/>
    <a:srgbClr val="CCFFCC"/>
    <a:srgbClr val="99FFCC"/>
    <a:srgbClr val="222E9E"/>
    <a:srgbClr val="FF6600"/>
    <a:srgbClr val="FFCC66"/>
    <a:srgbClr val="FABE00"/>
    <a:srgbClr val="0DF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090" autoAdjust="0"/>
  </p:normalViewPr>
  <p:slideViewPr>
    <p:cSldViewPr snapToGrid="0">
      <p:cViewPr varScale="1">
        <p:scale>
          <a:sx n="106" d="100"/>
          <a:sy n="106" d="100"/>
        </p:scale>
        <p:origin x="1374" y="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810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0" d="100"/>
          <a:sy n="70" d="100"/>
        </p:scale>
        <p:origin x="-2298" y="-114"/>
      </p:cViewPr>
      <p:guideLst>
        <p:guide orient="horz" pos="2878"/>
        <p:guide pos="2172"/>
        <p:guide orient="horz" pos="3085"/>
        <p:guide pos="2133"/>
        <p:guide orient="horz" pos="2902"/>
        <p:guide orient="horz" pos="3110"/>
        <p:guide pos="218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Master" Target="slideMasters/slideMaster15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5" Type="http://schemas.openxmlformats.org/officeDocument/2006/relationships/slideMaster" Target="slideMasters/slideMaster4.xml"/><Relationship Id="rId61" Type="http://schemas.openxmlformats.org/officeDocument/2006/relationships/commentAuthors" Target="commentAuthors.xml"/><Relationship Id="rId19" Type="http://schemas.openxmlformats.org/officeDocument/2006/relationships/slideMaster" Target="slideMasters/slideMaster18.xml"/><Relationship Id="rId14" Type="http://schemas.openxmlformats.org/officeDocument/2006/relationships/slideMaster" Target="slideMasters/slideMaster13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7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2.xml"/><Relationship Id="rId12" Type="http://schemas.openxmlformats.org/officeDocument/2006/relationships/slideMaster" Target="slideMasters/slideMaster11.xml"/><Relationship Id="rId17" Type="http://schemas.openxmlformats.org/officeDocument/2006/relationships/slideMaster" Target="slideMasters/slideMaster16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Master" Target="slideMasters/slideMaster14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3" Type="http://schemas.openxmlformats.org/officeDocument/2006/relationships/slideMaster" Target="slideMasters/slideMaster12.xml"/><Relationship Id="rId18" Type="http://schemas.openxmlformats.org/officeDocument/2006/relationships/slideMaster" Target="slideMasters/slideMaster17.xml"/><Relationship Id="rId39" Type="http://schemas.openxmlformats.org/officeDocument/2006/relationships/slide" Target="slides/slide2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mf51storage.minfin51.loc\SHAREFOLDER\02_&#1059;&#1087;&#1088;&#1072;&#1074;&#1083;&#1077;&#1085;&#1080;&#1077;%20&#1041;&#1056;&#1080;&#1041;&#1055;\02_&#1047;&#1040;&#1050;&#1054;&#1053;%20&#1054;%20&#1041;&#1070;&#1044;&#1046;&#1045;&#1058;&#1045;\2016\&#1048;&#1089;&#1087;&#1086;&#1083;&#1085;&#1077;&#1085;&#1080;&#1077;%202016\&#1055;&#1088;&#1077;&#1079;&#1077;&#1085;&#1090;&#1072;&#1094;&#1080;&#1103;\&#1076;&#1083;&#1103;%20&#1087;&#1088;&#1077;&#1079;&#1077;&#1085;&#1090;&#1072;&#1094;&#1080;&#1080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2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86</c:v>
                </c:pt>
                <c:pt idx="1">
                  <c:v>85</c:v>
                </c:pt>
                <c:pt idx="2">
                  <c:v>85</c:v>
                </c:pt>
                <c:pt idx="3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111920"/>
        <c:axId val="107119536"/>
      </c:barChart>
      <c:catAx>
        <c:axId val="107111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2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7119536"/>
        <c:crosses val="autoZero"/>
        <c:auto val="1"/>
        <c:lblAlgn val="ctr"/>
        <c:lblOffset val="100"/>
        <c:noMultiLvlLbl val="0"/>
      </c:catAx>
      <c:valAx>
        <c:axId val="1071195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7111920"/>
        <c:crosses val="autoZero"/>
        <c:crossBetween val="between"/>
      </c:valAx>
      <c:spPr>
        <a:noFill/>
        <a:ln w="25426">
          <a:noFill/>
        </a:ln>
      </c:spPr>
    </c:plotArea>
    <c:plotVisOnly val="1"/>
    <c:dispBlanksAs val="gap"/>
    <c:showDLblsOverMax val="0"/>
  </c:chart>
  <c:txPr>
    <a:bodyPr/>
    <a:lstStyle/>
    <a:p>
      <a:pPr>
        <a:defRPr sz="1802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  <a:effectLst>
          <a:outerShdw blurRad="50800" dist="50800" dir="5400000" algn="ctr" rotWithShape="0">
            <a:schemeClr val="bg1"/>
          </a:outerShdw>
        </a:effectLst>
        <a:scene3d>
          <a:camera prst="orthographicFront"/>
          <a:lightRig rig="threePt" dir="t"/>
        </a:scene3d>
        <a:sp3d>
          <a:bevelT w="12700"/>
        </a:sp3d>
      </c:spPr>
    </c:sideWall>
    <c:backWall>
      <c:thickness val="0"/>
      <c:spPr>
        <a:noFill/>
        <a:ln>
          <a:noFill/>
        </a:ln>
        <a:effectLst>
          <a:outerShdw blurRad="50800" dist="50800" dir="5400000" algn="ctr" rotWithShape="0">
            <a:schemeClr val="bg1"/>
          </a:outerShdw>
        </a:effectLst>
        <a:scene3d>
          <a:camera prst="orthographicFront"/>
          <a:lightRig rig="threePt" dir="t"/>
        </a:scene3d>
        <a:sp3d>
          <a:bevelT w="12700"/>
        </a:sp3d>
      </c:spPr>
    </c:backWall>
    <c:plotArea>
      <c:layout>
        <c:manualLayout>
          <c:layoutTarget val="inner"/>
          <c:xMode val="edge"/>
          <c:yMode val="edge"/>
          <c:x val="0.15262133112776993"/>
          <c:y val="5.1057421813132567E-2"/>
          <c:w val="0.48492460296326662"/>
          <c:h val="0.6794600306537947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rgbClr val="FF5050"/>
            </a:solidFill>
            <a:scene3d>
              <a:camera prst="orthographicFront"/>
              <a:lightRig rig="threePt" dir="t"/>
            </a:scene3d>
            <a:sp3d prstMaterial="metal">
              <a:bevelT prst="relaxedInset"/>
              <a:bevelB prst="relaxedInset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Доходы дорожного фонда 
2023 год</c:v>
                </c:pt>
                <c:pt idx="1">
                  <c:v>Доходы дорожного фонда 
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25782.7</c:v>
                </c:pt>
                <c:pt idx="1">
                  <c:v>29732.9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45-45F2-86BB-C5625E9697C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Иные источники местного бюджета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 prstMaterial="metal">
              <a:bevelT prst="relaxedInset"/>
              <a:bevelB prst="relaxedInset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Доходы дорожного фонда 
2023 год</c:v>
                </c:pt>
                <c:pt idx="1">
                  <c:v>Доходы дорожного фонда 
2024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87487.7</c:v>
                </c:pt>
                <c:pt idx="1">
                  <c:v>92795.9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245-45F2-86BB-C5625E9697C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и мбт из бюджета ПК</c:v>
                </c:pt>
              </c:strCache>
            </c:strRef>
          </c:tx>
          <c:spPr>
            <a:gradFill>
              <a:gsLst>
                <a:gs pos="0">
                  <a:schemeClr val="accent5">
                    <a:hueOff val="0"/>
                    <a:satOff val="0"/>
                    <a:lumOff val="0"/>
                    <a:alphaOff val="0"/>
                    <a:shade val="67000"/>
                    <a:satMod val="150000"/>
                  </a:schemeClr>
                </a:gs>
                <a:gs pos="30000">
                  <a:schemeClr val="accent5">
                    <a:hueOff val="0"/>
                    <a:satOff val="0"/>
                    <a:lumOff val="0"/>
                    <a:alphaOff val="0"/>
                    <a:shade val="94000"/>
                    <a:satMod val="130000"/>
                  </a:schemeClr>
                </a:gs>
                <a:gs pos="45000">
                  <a:schemeClr val="accent5">
                    <a:hueOff val="0"/>
                    <a:satOff val="0"/>
                    <a:lumOff val="0"/>
                    <a:alphaOff val="0"/>
                    <a:shade val="100000"/>
                    <a:satMod val="120000"/>
                  </a:schemeClr>
                </a:gs>
                <a:gs pos="55000">
                  <a:schemeClr val="accent5">
                    <a:hueOff val="0"/>
                    <a:satOff val="0"/>
                    <a:lumOff val="0"/>
                    <a:alphaOff val="0"/>
                    <a:shade val="100000"/>
                    <a:satMod val="118000"/>
                  </a:schemeClr>
                </a:gs>
                <a:gs pos="73000">
                  <a:schemeClr val="accent5">
                    <a:hueOff val="0"/>
                    <a:satOff val="0"/>
                    <a:lumOff val="0"/>
                    <a:alphaOff val="0"/>
                    <a:shade val="94000"/>
                    <a:satMod val="130000"/>
                  </a:schemeClr>
                </a:gs>
                <a:gs pos="100000">
                  <a:schemeClr val="accent5">
                    <a:hueOff val="0"/>
                    <a:satOff val="0"/>
                    <a:lumOff val="0"/>
                    <a:alphaOff val="0"/>
                    <a:shade val="67000"/>
                    <a:satMod val="150000"/>
                  </a:schemeClr>
                </a:gs>
              </a:gsLst>
              <a:lin ang="950000" scaled="1"/>
            </a:gradFill>
            <a:scene3d>
              <a:camera prst="orthographicFront"/>
              <a:lightRig rig="threePt" dir="t"/>
            </a:scene3d>
            <a:sp3d prstMaterial="metal">
              <a:bevelT prst="relaxedInset"/>
              <a:bevelB prst="relaxedInset"/>
            </a:sp3d>
          </c:spPr>
          <c:invertIfNegative val="1"/>
          <c:cat>
            <c:strRef>
              <c:f>Лист1!$A$2:$A$3</c:f>
              <c:strCache>
                <c:ptCount val="2"/>
                <c:pt idx="0">
                  <c:v>Доходы дорожного фонда 
2023 год</c:v>
                </c:pt>
                <c:pt idx="1">
                  <c:v>Доходы дорожного фонда 
2024 год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90778.2</c:v>
                </c:pt>
                <c:pt idx="1">
                  <c:v>114923.7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245-45F2-86BB-C5625E969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shape val="box"/>
        <c:axId val="246332416"/>
        <c:axId val="246317184"/>
        <c:axId val="0"/>
      </c:bar3DChart>
      <c:catAx>
        <c:axId val="246332416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600" b="1" i="0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246317184"/>
        <c:crosses val="autoZero"/>
        <c:auto val="1"/>
        <c:lblAlgn val="ctr"/>
        <c:lblOffset val="100"/>
        <c:noMultiLvlLbl val="0"/>
      </c:catAx>
      <c:valAx>
        <c:axId val="24631718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one"/>
        <c:crossAx val="246332416"/>
        <c:crosses val="autoZero"/>
        <c:crossBetween val="between"/>
        <c:majorUnit val="25000"/>
      </c:valAx>
      <c:spPr>
        <a:noFill/>
        <a:ln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 w="6350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  <a:scene3d>
          <a:camera prst="orthographicFront"/>
          <a:lightRig rig="threePt" dir="t"/>
        </a:scene3d>
        <a:sp3d>
          <a:bevelT w="12700"/>
        </a:sp3d>
      </c:spPr>
    </c:sideWall>
    <c:backWall>
      <c:thickness val="0"/>
      <c:spPr>
        <a:noFill/>
        <a:ln w="25400">
          <a:noFill/>
        </a:ln>
        <a:scene3d>
          <a:camera prst="orthographicFront"/>
          <a:lightRig rig="threePt" dir="t"/>
        </a:scene3d>
        <a:sp3d>
          <a:bevelT w="12700"/>
        </a:sp3d>
      </c:spPr>
    </c:backWall>
    <c:plotArea>
      <c:layout>
        <c:manualLayout>
          <c:layoutTarget val="inner"/>
          <c:xMode val="edge"/>
          <c:yMode val="edge"/>
          <c:x val="0.15262133112776993"/>
          <c:y val="5.1057421813132567E-2"/>
          <c:w val="0.48492460296326662"/>
          <c:h val="0.6649760541821483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Содержание автодорог</c:v>
                </c:pt>
              </c:strCache>
            </c:strRef>
          </c:tx>
          <c:spPr>
            <a:gradFill>
              <a:gsLst>
                <a:gs pos="0">
                  <a:schemeClr val="accent5">
                    <a:hueOff val="0"/>
                    <a:satOff val="0"/>
                    <a:lumOff val="0"/>
                    <a:alphaOff val="0"/>
                    <a:shade val="67000"/>
                    <a:satMod val="150000"/>
                  </a:schemeClr>
                </a:gs>
                <a:gs pos="30000">
                  <a:schemeClr val="accent5">
                    <a:hueOff val="0"/>
                    <a:satOff val="0"/>
                    <a:lumOff val="0"/>
                    <a:alphaOff val="0"/>
                    <a:shade val="94000"/>
                    <a:satMod val="130000"/>
                  </a:schemeClr>
                </a:gs>
                <a:gs pos="45000">
                  <a:schemeClr val="accent5">
                    <a:hueOff val="0"/>
                    <a:satOff val="0"/>
                    <a:lumOff val="0"/>
                    <a:alphaOff val="0"/>
                    <a:shade val="100000"/>
                    <a:satMod val="120000"/>
                  </a:schemeClr>
                </a:gs>
                <a:gs pos="55000">
                  <a:schemeClr val="accent5">
                    <a:hueOff val="0"/>
                    <a:satOff val="0"/>
                    <a:lumOff val="0"/>
                    <a:alphaOff val="0"/>
                    <a:shade val="100000"/>
                    <a:satMod val="118000"/>
                  </a:schemeClr>
                </a:gs>
                <a:gs pos="73000">
                  <a:schemeClr val="accent5">
                    <a:hueOff val="0"/>
                    <a:satOff val="0"/>
                    <a:lumOff val="0"/>
                    <a:alphaOff val="0"/>
                    <a:shade val="94000"/>
                    <a:satMod val="130000"/>
                  </a:schemeClr>
                </a:gs>
                <a:gs pos="100000">
                  <a:schemeClr val="accent5">
                    <a:hueOff val="0"/>
                    <a:satOff val="0"/>
                    <a:lumOff val="0"/>
                    <a:alphaOff val="0"/>
                    <a:shade val="67000"/>
                    <a:satMod val="150000"/>
                  </a:schemeClr>
                </a:gs>
              </a:gsLst>
              <a:lin ang="950000" scaled="1"/>
            </a:gradFill>
            <a:scene3d>
              <a:camera prst="orthographicFront"/>
              <a:lightRig rig="threePt" dir="t"/>
            </a:scene3d>
            <a:sp3d prstMaterial="metal">
              <a:bevelT prst="relaxedInset"/>
              <a:bevelB prst="relaxedInset"/>
            </a:sp3d>
          </c:spPr>
          <c:invertIfNegative val="1"/>
          <c:cat>
            <c:strRef>
              <c:f>Лист1!$A$2:$A$3</c:f>
              <c:strCache>
                <c:ptCount val="2"/>
                <c:pt idx="0">
                  <c:v>Расходы дорожного фонда 
2023 год</c:v>
                </c:pt>
                <c:pt idx="1">
                  <c:v>Расходы дорожного фонда 
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98300</c:v>
                </c:pt>
                <c:pt idx="1">
                  <c:v>103700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34F-4EF6-8F7F-1793323FE9A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Ремонт автодорог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etal">
              <a:bevelT prst="relaxedInset"/>
              <a:bevelB prst="relaxedInset"/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Расходы дорожного фонда 
2023 год</c:v>
                </c:pt>
                <c:pt idx="1">
                  <c:v>Расходы дорожного фонда 
2024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113900</c:v>
                </c:pt>
                <c:pt idx="1">
                  <c:v>133700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34F-4EF6-8F7F-1793323FE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0"/>
        <c:shape val="box"/>
        <c:axId val="246319360"/>
        <c:axId val="246319904"/>
        <c:axId val="0"/>
      </c:bar3DChart>
      <c:catAx>
        <c:axId val="246319360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600" b="1" i="0" baseline="0">
                <a:solidFill>
                  <a:schemeClr val="tx1"/>
                </a:solidFill>
                <a:latin typeface="Times New Roman" pitchFamily="18" charset="0"/>
              </a:defRPr>
            </a:pPr>
            <a:endParaRPr lang="ru-RU"/>
          </a:p>
        </c:txPr>
        <c:crossAx val="246319904"/>
        <c:crosses val="autoZero"/>
        <c:auto val="1"/>
        <c:lblAlgn val="ctr"/>
        <c:lblOffset val="100"/>
        <c:noMultiLvlLbl val="0"/>
      </c:catAx>
      <c:valAx>
        <c:axId val="24631990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one"/>
        <c:crossAx val="246319360"/>
        <c:crosses val="autoZero"/>
        <c:crossBetween val="between"/>
        <c:majorUnit val="25000"/>
      </c:valAx>
      <c:spPr>
        <a:scene3d>
          <a:camera prst="orthographicFront"/>
          <a:lightRig rig="threePt" dir="t"/>
        </a:scene3d>
        <a:sp3d>
          <a:bevelB prst="relaxedInset"/>
        </a:sp3d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 w="6350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8002910499946997E-2"/>
          <c:y val="3.099249907611789E-2"/>
          <c:w val="0.77991719719712083"/>
          <c:h val="0.8908032473335990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краевого, федерального бюджетов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75000"/>
                  </a:schemeClr>
                </a:gs>
                <a:gs pos="89000">
                  <a:srgbClr val="FFFFCC"/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1.092420972653908E-2"/>
                  <c:y val="2.13589014919066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672-4AEB-BB0D-F3DB730401D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3871179703010768E-3"/>
                  <c:y val="-4.29514186139871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672-4AEB-BB0D-F3DB730401D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488969945212557E-2"/>
                  <c:y val="1.8790822426897351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672-4AEB-BB0D-F3DB730401D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3639667687974931E-3"/>
                  <c:y val="-1.2876114816326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672-4AEB-BB0D-F3DB730401D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1149.7</c:v>
                </c:pt>
                <c:pt idx="1">
                  <c:v>1226.0999999999999</c:v>
                </c:pt>
                <c:pt idx="2">
                  <c:v>924.7</c:v>
                </c:pt>
                <c:pt idx="3">
                  <c:v>787.1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672-4AEB-BB0D-F3DB730401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Доля местного бюджета</c:v>
                </c:pt>
              </c:strCache>
            </c:strRef>
          </c:tx>
          <c:spPr>
            <a:gradFill>
              <a:gsLst>
                <a:gs pos="0">
                  <a:srgbClr val="FE8352"/>
                </a:gs>
                <a:gs pos="100000">
                  <a:srgbClr val="FFFFCC"/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9.5739010640538344E-3"/>
                  <c:y val="-1.934946849904837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0368093078158308E-3"/>
                  <c:y val="-1.072617387198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672-4AEB-BB0D-F3DB730401D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1772899985614426E-3"/>
                  <c:y val="-6.42172124272011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672-4AEB-BB0D-F3DB730401D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0136581063122462E-3"/>
                  <c:y val="-6.44508280573726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672-4AEB-BB0D-F3DB730401D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40.299999999999997</c:v>
                </c:pt>
                <c:pt idx="1">
                  <c:v>72.2</c:v>
                </c:pt>
                <c:pt idx="2">
                  <c:v>110.7</c:v>
                </c:pt>
                <c:pt idx="3">
                  <c:v>85.8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672-4AEB-BB0D-F3DB730401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107024"/>
        <c:axId val="107108656"/>
        <c:axId val="0"/>
      </c:bar3DChart>
      <c:catAx>
        <c:axId val="10710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7108656"/>
        <c:crosses val="autoZero"/>
        <c:auto val="1"/>
        <c:lblAlgn val="ctr"/>
        <c:lblOffset val="100"/>
        <c:noMultiLvlLbl val="0"/>
      </c:catAx>
      <c:valAx>
        <c:axId val="1071086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07107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06595013831101"/>
          <c:y val="0.10570667119903562"/>
          <c:w val="0.25160237513977568"/>
          <c:h val="0.27006085348592607"/>
        </c:manualLayout>
      </c:layout>
      <c:overlay val="0"/>
      <c:txPr>
        <a:bodyPr/>
        <a:lstStyle/>
        <a:p>
          <a:pPr>
            <a:defRPr sz="20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4.96405643364803E-2"/>
                  <c:y val="-0.34352640737077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4597432905484252E-3"/>
                  <c:y val="-0.337216178661292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4699268059828941E-3"/>
                  <c:y val="-0.337224691110749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58905272090803E-3"/>
                  <c:y val="-0.22268667926843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1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108.8</c:v>
                </c:pt>
                <c:pt idx="1">
                  <c:v>108.8</c:v>
                </c:pt>
                <c:pt idx="2">
                  <c:v>108.7</c:v>
                </c:pt>
                <c:pt idx="3">
                  <c:v>108.1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109744"/>
        <c:axId val="107121712"/>
      </c:areaChart>
      <c:catAx>
        <c:axId val="107109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1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7121712"/>
        <c:crosses val="autoZero"/>
        <c:auto val="1"/>
        <c:lblAlgn val="ctr"/>
        <c:lblOffset val="100"/>
        <c:noMultiLvlLbl val="0"/>
      </c:catAx>
      <c:valAx>
        <c:axId val="1071217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7109744"/>
        <c:crosses val="autoZero"/>
        <c:crossBetween val="midCat"/>
      </c:valAx>
      <c:spPr>
        <a:noFill/>
        <a:ln w="25418">
          <a:noFill/>
        </a:ln>
      </c:spPr>
    </c:plotArea>
    <c:plotVisOnly val="1"/>
    <c:dispBlanksAs val="zero"/>
    <c:showDLblsOverMax val="0"/>
  </c:chart>
  <c:txPr>
    <a:bodyPr/>
    <a:lstStyle/>
    <a:p>
      <a:pPr>
        <a:defRPr sz="1801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2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h="6350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h="6350"/>
        </a:sp3d>
      </c:spPr>
    </c:backWall>
    <c:plotArea>
      <c:layout>
        <c:manualLayout>
          <c:layoutTarget val="inner"/>
          <c:xMode val="edge"/>
          <c:yMode val="edge"/>
          <c:x val="7.941290233457661E-2"/>
          <c:y val="3.8654668166479195E-2"/>
          <c:w val="0.91154589987992396"/>
          <c:h val="0.821103112110986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222E9E"/>
            </a:solidFill>
          </c:spPr>
          <c:invertIfNegative val="0"/>
          <c:dLbls>
            <c:dLbl>
              <c:idx val="0"/>
              <c:layout>
                <c:manualLayout>
                  <c:x val="-1.4465453349586004E-2"/>
                  <c:y val="-2.4622271964185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21762081788313E-17"/>
                  <c:y val="-2.9099401187050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16659024931144E-4"/>
                  <c:y val="-3.6413996096039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2386.1</c:v>
                </c:pt>
                <c:pt idx="1">
                  <c:v>2133.1</c:v>
                </c:pt>
                <c:pt idx="2">
                  <c:v>1939.8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4.0766277621560557E-2"/>
                  <c:y val="-2.4622271964185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341483689554181E-2"/>
                  <c:y val="-2.6860660324566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6509280049105914E-2"/>
                  <c:y val="-3.0298965846952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2366.9</c:v>
                </c:pt>
                <c:pt idx="1">
                  <c:v>2114.4</c:v>
                </c:pt>
                <c:pt idx="2">
                  <c:v>1939.8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Профицит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6300824271974554E-2"/>
                  <c:y val="-2.0145495243424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1560989126369454E-2"/>
                  <c:y val="-1.7907283134096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1560989126369454E-2"/>
                  <c:y val="-2.2383883603805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19.2</c:v>
                </c:pt>
                <c:pt idx="1">
                  <c:v>18.7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7112464"/>
        <c:axId val="107113008"/>
        <c:axId val="0"/>
      </c:bar3DChart>
      <c:catAx>
        <c:axId val="107112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7113008"/>
        <c:crosses val="autoZero"/>
        <c:auto val="1"/>
        <c:lblAlgn val="ctr"/>
        <c:lblOffset val="100"/>
        <c:noMultiLvlLbl val="0"/>
      </c:catAx>
      <c:valAx>
        <c:axId val="107113008"/>
        <c:scaling>
          <c:orientation val="minMax"/>
          <c:max val="2000"/>
          <c:min val="80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07112464"/>
        <c:crosses val="autoZero"/>
        <c:crossBetween val="between"/>
        <c:majorUnit val="100"/>
        <c:minorUnit val="40"/>
      </c:valAx>
    </c:plotArea>
    <c:legend>
      <c:legendPos val="r"/>
      <c:layout>
        <c:manualLayout>
          <c:xMode val="edge"/>
          <c:yMode val="edge"/>
          <c:x val="0.10431912610114018"/>
          <c:y val="0.92713667041619807"/>
          <c:w val="0.78561494019358236"/>
          <c:h val="7.2863329583802011E-2"/>
        </c:manualLayout>
      </c:layout>
      <c:overlay val="0"/>
      <c:txPr>
        <a:bodyPr/>
        <a:lstStyle/>
        <a:p>
          <a:pPr>
            <a:defRPr sz="21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900750642553527E-2"/>
          <c:y val="2.554189911809095E-2"/>
          <c:w val="0.93861721232214423"/>
          <c:h val="0.830972730217354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доходы!$A$34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628,0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1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доходы!$B$33:$E$33</c:f>
              <c:strCache>
                <c:ptCount val="4"/>
                <c:pt idx="0">
                  <c:v>2023 год  (исполнено)</c:v>
                </c:pt>
                <c:pt idx="1">
                  <c:v>2024 год 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доходы!$B$34:$E$34</c:f>
              <c:numCache>
                <c:formatCode>#,##0.0</c:formatCode>
                <c:ptCount val="4"/>
                <c:pt idx="0">
                  <c:v>628</c:v>
                </c:pt>
                <c:pt idx="1">
                  <c:v>641.29999999999995</c:v>
                </c:pt>
                <c:pt idx="2">
                  <c:v>684.4</c:v>
                </c:pt>
                <c:pt idx="3">
                  <c:v>728.3</c:v>
                </c:pt>
              </c:numCache>
            </c:numRef>
          </c:val>
        </c:ser>
        <c:ser>
          <c:idx val="1"/>
          <c:order val="1"/>
          <c:tx>
            <c:strRef>
              <c:f>доходы!$A$35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142,8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141,7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147,0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1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доходы!$B$33:$E$33</c:f>
              <c:strCache>
                <c:ptCount val="4"/>
                <c:pt idx="0">
                  <c:v>2023 год  (исполнено)</c:v>
                </c:pt>
                <c:pt idx="1">
                  <c:v>2024 год 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доходы!$B$35:$E$35</c:f>
              <c:numCache>
                <c:formatCode>#,##0.0</c:formatCode>
                <c:ptCount val="4"/>
                <c:pt idx="0">
                  <c:v>142.80000000000001</c:v>
                </c:pt>
                <c:pt idx="1">
                  <c:v>141.6</c:v>
                </c:pt>
                <c:pt idx="2">
                  <c:v>146.9</c:v>
                </c:pt>
                <c:pt idx="3">
                  <c:v>150.1</c:v>
                </c:pt>
              </c:numCache>
            </c:numRef>
          </c:val>
        </c:ser>
        <c:ser>
          <c:idx val="2"/>
          <c:order val="2"/>
          <c:tx>
            <c:strRef>
              <c:f>доходы!$A$36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1" b="1" dirty="0" smtClean="0">
                        <a:latin typeface="Times New Roman" pitchFamily="18" charset="0"/>
                        <a:cs typeface="Times New Roman" pitchFamily="18" charset="0"/>
                      </a:rPr>
                      <a:t>370,1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274,3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1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доходы!$B$33:$E$33</c:f>
              <c:strCache>
                <c:ptCount val="4"/>
                <c:pt idx="0">
                  <c:v>2023 год  (исполнено)</c:v>
                </c:pt>
                <c:pt idx="1">
                  <c:v>2024 год 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доходы!$B$36:$E$36</c:f>
              <c:numCache>
                <c:formatCode>#,##0.0</c:formatCode>
                <c:ptCount val="4"/>
                <c:pt idx="0">
                  <c:v>370.1</c:v>
                </c:pt>
                <c:pt idx="1">
                  <c:v>377</c:v>
                </c:pt>
                <c:pt idx="2">
                  <c:v>377</c:v>
                </c:pt>
                <c:pt idx="3">
                  <c:v>274.3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8"/>
        <c:overlap val="100"/>
        <c:axId val="107117360"/>
        <c:axId val="107116816"/>
      </c:barChart>
      <c:catAx>
        <c:axId val="107117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1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7116816"/>
        <c:crosses val="autoZero"/>
        <c:auto val="1"/>
        <c:lblAlgn val="ctr"/>
        <c:lblOffset val="100"/>
        <c:noMultiLvlLbl val="0"/>
      </c:catAx>
      <c:valAx>
        <c:axId val="10711681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75"/>
            </a:pPr>
            <a:endParaRPr lang="ru-RU"/>
          </a:p>
        </c:txPr>
        <c:crossAx val="107117360"/>
        <c:crosses val="autoZero"/>
        <c:crossBetween val="between"/>
      </c:valAx>
      <c:spPr>
        <a:noFill/>
        <a:ln w="25429">
          <a:solidFill>
            <a:schemeClr val="bg1">
              <a:lumMod val="75000"/>
            </a:schemeClr>
          </a:solidFill>
        </a:ln>
      </c:spPr>
    </c:plotArea>
    <c:legend>
      <c:legendPos val="b"/>
      <c:layout>
        <c:manualLayout>
          <c:xMode val="edge"/>
          <c:yMode val="edge"/>
          <c:x val="0"/>
          <c:y val="0.94208306091702432"/>
          <c:w val="1"/>
          <c:h val="5.504666609814568E-2"/>
        </c:manualLayout>
      </c:layout>
      <c:overlay val="0"/>
      <c:txPr>
        <a:bodyPr/>
        <a:lstStyle/>
        <a:p>
          <a:pPr>
            <a:defRPr sz="2001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6800759036122077"/>
          <c:y val="1.4260345116434914E-2"/>
          <c:w val="0.60376585761058432"/>
          <c:h val="0.942748989436876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доходы!$F$12</c:f>
              <c:strCache>
                <c:ptCount val="1"/>
                <c:pt idx="0">
                  <c:v>2023 факт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7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доходы!$E$13:$E$23</c:f>
              <c:strCache>
                <c:ptCount val="11"/>
                <c:pt idx="0">
                  <c:v>Штрафы</c:v>
                </c:pt>
                <c:pt idx="1">
                  <c:v>Доходы от продажи имущества</c:v>
                </c:pt>
                <c:pt idx="2">
                  <c:v>Доходы от продажи земли</c:v>
                </c:pt>
                <c:pt idx="3">
                  <c:v>Аренда имущества и найм жилья</c:v>
                </c:pt>
                <c:pt idx="4">
                  <c:v>Аренда земли</c:v>
                </c:pt>
                <c:pt idx="5">
                  <c:v>Госпошлина</c:v>
                </c:pt>
                <c:pt idx="6">
                  <c:v>Земельный налог</c:v>
                </c:pt>
                <c:pt idx="7">
                  <c:v>Налог на имущество физ. лиц</c:v>
                </c:pt>
                <c:pt idx="8">
                  <c:v>Акцизы</c:v>
                </c:pt>
                <c:pt idx="9">
                  <c:v>Налоги на совокупный доход</c:v>
                </c:pt>
                <c:pt idx="10">
                  <c:v>НДФЛ </c:v>
                </c:pt>
              </c:strCache>
            </c:strRef>
          </c:cat>
          <c:val>
            <c:numRef>
              <c:f>доходы!$F$13:$F$23</c:f>
              <c:numCache>
                <c:formatCode>#,##0.0</c:formatCode>
                <c:ptCount val="11"/>
                <c:pt idx="0">
                  <c:v>6.9</c:v>
                </c:pt>
                <c:pt idx="1">
                  <c:v>3.8</c:v>
                </c:pt>
                <c:pt idx="2">
                  <c:v>28</c:v>
                </c:pt>
                <c:pt idx="3">
                  <c:v>10</c:v>
                </c:pt>
                <c:pt idx="4">
                  <c:v>72.099999999999994</c:v>
                </c:pt>
                <c:pt idx="5">
                  <c:v>10.1</c:v>
                </c:pt>
                <c:pt idx="6">
                  <c:v>64</c:v>
                </c:pt>
                <c:pt idx="7">
                  <c:v>33</c:v>
                </c:pt>
                <c:pt idx="8">
                  <c:v>25.8</c:v>
                </c:pt>
                <c:pt idx="9">
                  <c:v>13.6</c:v>
                </c:pt>
                <c:pt idx="10">
                  <c:v>481.5</c:v>
                </c:pt>
              </c:numCache>
            </c:numRef>
          </c:val>
        </c:ser>
        <c:ser>
          <c:idx val="1"/>
          <c:order val="1"/>
          <c:tx>
            <c:strRef>
              <c:f>доходы!$G$12</c:f>
              <c:strCache>
                <c:ptCount val="1"/>
                <c:pt idx="0">
                  <c:v>2024 план</c:v>
                </c:pt>
              </c:strCache>
            </c:strRef>
          </c:tx>
          <c:spPr>
            <a:solidFill>
              <a:srgbClr val="222E9E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0"/>
            <c:invertIfNegative val="0"/>
            <c:bubble3D val="0"/>
            <c:spPr>
              <a:solidFill>
                <a:srgbClr val="222E9E"/>
              </a:solidFill>
              <a:scene3d>
                <a:camera prst="orthographicFront"/>
                <a:lightRig rig="threePt" dir="t"/>
              </a:scene3d>
              <a:sp3d>
                <a:bevelT h="44450"/>
              </a:sp3d>
            </c:spPr>
          </c:dPt>
          <c:dLbls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7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7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доходы!$E$13:$E$23</c:f>
              <c:strCache>
                <c:ptCount val="11"/>
                <c:pt idx="0">
                  <c:v>Штрафы</c:v>
                </c:pt>
                <c:pt idx="1">
                  <c:v>Доходы от продажи имущества</c:v>
                </c:pt>
                <c:pt idx="2">
                  <c:v>Доходы от продажи земли</c:v>
                </c:pt>
                <c:pt idx="3">
                  <c:v>Аренда имущества и найм жилья</c:v>
                </c:pt>
                <c:pt idx="4">
                  <c:v>Аренда земли</c:v>
                </c:pt>
                <c:pt idx="5">
                  <c:v>Госпошлина</c:v>
                </c:pt>
                <c:pt idx="6">
                  <c:v>Земельный налог</c:v>
                </c:pt>
                <c:pt idx="7">
                  <c:v>Налог на имущество физ. лиц</c:v>
                </c:pt>
                <c:pt idx="8">
                  <c:v>Акцизы</c:v>
                </c:pt>
                <c:pt idx="9">
                  <c:v>Налоги на совокупный доход</c:v>
                </c:pt>
                <c:pt idx="10">
                  <c:v>НДФЛ </c:v>
                </c:pt>
              </c:strCache>
            </c:strRef>
          </c:cat>
          <c:val>
            <c:numRef>
              <c:f>доходы!$G$13:$G$23</c:f>
              <c:numCache>
                <c:formatCode>#,##0.0</c:formatCode>
                <c:ptCount val="11"/>
                <c:pt idx="0">
                  <c:v>3.6</c:v>
                </c:pt>
                <c:pt idx="1">
                  <c:v>4.8</c:v>
                </c:pt>
                <c:pt idx="2">
                  <c:v>14.2</c:v>
                </c:pt>
                <c:pt idx="3">
                  <c:v>10.6</c:v>
                </c:pt>
                <c:pt idx="4">
                  <c:v>88</c:v>
                </c:pt>
                <c:pt idx="5">
                  <c:v>10.199999999999999</c:v>
                </c:pt>
                <c:pt idx="6">
                  <c:v>69.8</c:v>
                </c:pt>
                <c:pt idx="7">
                  <c:v>32.700000000000003</c:v>
                </c:pt>
                <c:pt idx="8">
                  <c:v>29.7</c:v>
                </c:pt>
                <c:pt idx="9">
                  <c:v>18.100000000000001</c:v>
                </c:pt>
                <c:pt idx="10">
                  <c:v>480.7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"/>
        <c:overlap val="-16"/>
        <c:axId val="107113552"/>
        <c:axId val="107114096"/>
      </c:barChart>
      <c:catAx>
        <c:axId val="107113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7114096"/>
        <c:crosses val="autoZero"/>
        <c:auto val="1"/>
        <c:lblAlgn val="ctr"/>
        <c:lblOffset val="100"/>
        <c:noMultiLvlLbl val="0"/>
      </c:catAx>
      <c:valAx>
        <c:axId val="107114096"/>
        <c:scaling>
          <c:orientation val="minMax"/>
          <c:max val="500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crossAx val="107113552"/>
        <c:crosses val="autoZero"/>
        <c:crossBetween val="between"/>
        <c:minorUnit val="10"/>
      </c:valAx>
      <c:spPr>
        <a:noFill/>
        <a:ln w="25387">
          <a:noFill/>
        </a:ln>
      </c:spPr>
    </c:plotArea>
    <c:legend>
      <c:legendPos val="b"/>
      <c:layout>
        <c:manualLayout>
          <c:xMode val="edge"/>
          <c:yMode val="edge"/>
          <c:x val="0.66133064840109268"/>
          <c:y val="0.49195888157188206"/>
          <c:w val="0.2697918316042171"/>
          <c:h val="0.22939735642700965"/>
        </c:manualLayout>
      </c:layout>
      <c:overlay val="0"/>
      <c:txPr>
        <a:bodyPr/>
        <a:lstStyle/>
        <a:p>
          <a:pPr>
            <a:defRPr sz="2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baseline="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10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821180539033406E-2"/>
          <c:y val="7.019600875306263E-2"/>
          <c:w val="0.82993108059337917"/>
          <c:h val="0.741659426219925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explosion val="25"/>
          <c:dPt>
            <c:idx val="0"/>
            <c:bubble3D val="0"/>
          </c:dPt>
          <c:dPt>
            <c:idx val="1"/>
            <c:bubble3D val="0"/>
            <c:explosion val="8"/>
            <c:spPr>
              <a:solidFill>
                <a:srgbClr val="92D050"/>
              </a:solidFill>
            </c:spPr>
          </c:dPt>
          <c:dPt>
            <c:idx val="2"/>
            <c:bubble3D val="0"/>
            <c:explosion val="12"/>
            <c:spPr>
              <a:solidFill>
                <a:srgbClr val="159BFF"/>
              </a:solidFill>
            </c:spPr>
          </c:dPt>
          <c:dPt>
            <c:idx val="3"/>
            <c:bubble3D val="0"/>
            <c:explosion val="12"/>
            <c:spPr>
              <a:solidFill>
                <a:srgbClr val="FF0000"/>
              </a:solidFill>
            </c:spPr>
          </c:dPt>
          <c:dPt>
            <c:idx val="4"/>
            <c:bubble3D val="0"/>
            <c:explosion val="11"/>
            <c:spPr>
              <a:solidFill>
                <a:schemeClr val="bg1">
                  <a:lumMod val="85000"/>
                </a:schemeClr>
              </a:solidFill>
            </c:spPr>
          </c:dPt>
          <c:dPt>
            <c:idx val="5"/>
            <c:bubble3D val="0"/>
            <c:explosion val="13"/>
            <c:spPr>
              <a:solidFill>
                <a:srgbClr val="FFFF00"/>
              </a:solidFill>
            </c:spPr>
          </c:dPt>
          <c:dPt>
            <c:idx val="6"/>
            <c:bubble3D val="0"/>
            <c:explosion val="12"/>
            <c:spPr>
              <a:solidFill>
                <a:srgbClr val="7030A0"/>
              </a:solidFill>
            </c:spPr>
          </c:dPt>
          <c:dPt>
            <c:idx val="7"/>
            <c:bubble3D val="0"/>
            <c:explosion val="12"/>
            <c:spPr>
              <a:solidFill>
                <a:srgbClr val="FF66CC"/>
              </a:solidFill>
            </c:spPr>
          </c:dPt>
          <c:dPt>
            <c:idx val="8"/>
            <c:bubble3D val="0"/>
            <c:explosion val="12"/>
            <c:spPr>
              <a:solidFill>
                <a:srgbClr val="99CCFF"/>
              </a:solidFill>
            </c:spPr>
          </c:dPt>
          <c:dLbls>
            <c:dLbl>
              <c:idx val="0"/>
              <c:layout>
                <c:manualLayout>
                  <c:x val="0.10491612458155343"/>
                  <c:y val="9.0644322666317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0760902873870699E-2"/>
                  <c:y val="-0.1798692651542072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7568248373004466E-2"/>
                  <c:y val="2.851328857052013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508995768426399"/>
                  <c:y val="7.070697813604653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2061274809923907"/>
                  <c:y val="5.473675351151177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1714175380316086E-2"/>
                  <c:y val="3.125367048833868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539388275480961E-2"/>
                  <c:y val="0.11124263564441618"/>
                </c:manualLayout>
              </c:layout>
              <c:spPr/>
              <c:txPr>
                <a:bodyPr/>
                <a:lstStyle/>
                <a:p>
                  <a:pPr>
                    <a:defRPr sz="1500" b="1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10038783961344197"/>
                  <c:y val="0.1254126844595731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6650612953238245E-2"/>
                  <c:y val="-2.887968279499504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5884203048704018E-2"/>
                  <c:y val="-6.114724970542577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49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Налоги на имущество</c:v>
                </c:pt>
                <c:pt idx="2">
                  <c:v>Доходы от продажи имущества</c:v>
                </c:pt>
                <c:pt idx="3">
                  <c:v>Доходы от использования имущества</c:v>
                </c:pt>
                <c:pt idx="4">
                  <c:v>Госпошлина</c:v>
                </c:pt>
                <c:pt idx="5">
                  <c:v>Платежи при пользовании природными ресурсами</c:v>
                </c:pt>
                <c:pt idx="6">
                  <c:v>Акцизы</c:v>
                </c:pt>
                <c:pt idx="7">
                  <c:v>Штрафы</c:v>
                </c:pt>
                <c:pt idx="8">
                  <c:v>Налоги на совокупный доход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480.7</c:v>
                </c:pt>
                <c:pt idx="1">
                  <c:v>102.6</c:v>
                </c:pt>
                <c:pt idx="2">
                  <c:v>19</c:v>
                </c:pt>
                <c:pt idx="3">
                  <c:v>99.3</c:v>
                </c:pt>
                <c:pt idx="4">
                  <c:v>10.199999999999999</c:v>
                </c:pt>
                <c:pt idx="5">
                  <c:v>7.6</c:v>
                </c:pt>
                <c:pt idx="6">
                  <c:v>29.7</c:v>
                </c:pt>
                <c:pt idx="7">
                  <c:v>3.6</c:v>
                </c:pt>
                <c:pt idx="8">
                  <c:v>18.100000000000001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1">
          <a:noFill/>
        </a:ln>
      </c:spPr>
    </c:plotArea>
    <c:plotVisOnly val="1"/>
    <c:dispBlanksAs val="zero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2739257276856182"/>
          <c:y val="5.839270177269059E-2"/>
          <c:w val="0.46957649814532698"/>
          <c:h val="0.7924536162648595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оплату труда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 smtClean="0"/>
                      <a:t>156 081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D63-4CE7-BF80-65D299A03E0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2.26563237278251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D63-4CE7-BF80-65D299A03E0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Утверждено в бюджете ДГО, тыс. рублей</c:v>
                </c:pt>
                <c:pt idx="1">
                  <c:v>Утверждено постановлением ПК, тыс. рублей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156081</c:v>
                </c:pt>
                <c:pt idx="1">
                  <c:v>170372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63-4CE7-BF80-65D299A03E0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на содержание ОМСУ</c:v>
                </c:pt>
              </c:strCache>
            </c:strRef>
          </c:tx>
          <c:spPr>
            <a:solidFill>
              <a:srgbClr val="FABE00"/>
            </a:solidFill>
            <a:ln>
              <a:solidFill>
                <a:srgbClr val="FFCC66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 smtClean="0"/>
                      <a:t>22 762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D63-4CE7-BF80-65D299A03E0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30 066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D63-4CE7-BF80-65D299A03E00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ABE00"/>
              </a:solidFill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Утверждено в бюджете ДГО, тыс. рублей</c:v>
                </c:pt>
                <c:pt idx="1">
                  <c:v>Утверждено постановлением ПК, тыс. рублей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22762</c:v>
                </c:pt>
                <c:pt idx="1">
                  <c:v>30066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D63-4CE7-BF80-65D299A03E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116272"/>
        <c:axId val="107122256"/>
      </c:barChart>
      <c:catAx>
        <c:axId val="107116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7122256"/>
        <c:crosses val="autoZero"/>
        <c:auto val="1"/>
        <c:lblAlgn val="ctr"/>
        <c:lblOffset val="100"/>
        <c:noMultiLvlLbl val="0"/>
      </c:catAx>
      <c:valAx>
        <c:axId val="107122256"/>
        <c:scaling>
          <c:orientation val="minMax"/>
        </c:scaling>
        <c:delete val="1"/>
        <c:axPos val="b"/>
        <c:majorGridlines/>
        <c:numFmt formatCode="#,##0" sourceLinked="1"/>
        <c:majorTickMark val="out"/>
        <c:minorTickMark val="none"/>
        <c:tickLblPos val="nextTo"/>
        <c:crossAx val="1071162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7220443191751598"/>
          <c:y val="0.69574437124399913"/>
          <c:w val="0.66347042297830505"/>
          <c:h val="0.3042557237230051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aseline="0">
          <a:latin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0.9905793419467509"/>
          <c:h val="0.89409678595318942"/>
        </c:manualLayout>
      </c:layout>
      <c:bubbleChart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246330240"/>
        <c:axId val="246325344"/>
      </c:bubbleChart>
      <c:valAx>
        <c:axId val="246330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6325344"/>
        <c:crosses val="autoZero"/>
        <c:crossBetween val="midCat"/>
      </c:valAx>
      <c:valAx>
        <c:axId val="2463253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4633024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ubbleChart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246318272"/>
        <c:axId val="246318816"/>
      </c:bubbleChart>
      <c:valAx>
        <c:axId val="246318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6318816"/>
        <c:crosses val="autoZero"/>
        <c:crossBetween val="midCat"/>
      </c:valAx>
      <c:valAx>
        <c:axId val="246318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631827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0.40005</cdr:x>
      <cdr:y>0.06481</cdr:y>
    </cdr:from>
    <cdr:to>
      <cdr:x>0.50531</cdr:x>
      <cdr:y>0.26684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75112" y="29332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0.37491</cdr:x>
      <cdr:y>0.0439</cdr:y>
    </cdr:from>
    <cdr:to>
      <cdr:x>0.46593</cdr:x>
      <cdr:y>0.10182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15282" y="231166"/>
          <a:ext cx="829135" cy="3049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1 159,9</a:t>
          </a:r>
        </a:p>
        <a:p xmlns:a="http://schemas.openxmlformats.org/drawingml/2006/main"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0.58993</cdr:x>
      <cdr:y>0.03777</cdr:y>
    </cdr:from>
    <cdr:to>
      <cdr:x>0.69519</cdr:x>
      <cdr:y>0.09909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74019" y="198912"/>
          <a:ext cx="958877" cy="322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1 208,4</a:t>
          </a:r>
        </a:p>
        <a:p xmlns:a="http://schemas.openxmlformats.org/drawingml/2006/main">
          <a:pPr algn="ctr"/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0.83552</cdr:x>
      <cdr:y>0.03256</cdr:y>
    </cdr:from>
    <cdr:to>
      <cdr:x>0.94078</cdr:x>
      <cdr:y>0.09388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611249" y="171447"/>
          <a:ext cx="958877" cy="322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1 152,7</a:t>
          </a:r>
        </a:p>
        <a:p xmlns:a="http://schemas.openxmlformats.org/drawingml/2006/main"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0.12242</cdr:x>
      <cdr:y>0.04972</cdr:y>
    </cdr:from>
    <cdr:to>
      <cdr:x>0.23154</cdr:x>
      <cdr:y>0.16077</cdr:y>
    </cdr:to>
    <cdr:sp macro="" textlink="">
      <cdr:nvSpPr>
        <cdr:cNvPr id="6" name="Text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5199" y="261836"/>
          <a:ext cx="994040" cy="5847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Franklin Gothic Book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 eaLnBrk="1" hangingPunct="1"/>
          <a:r>
            <a:rPr lang="ru-RU" altLang="ru-RU" sz="1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rPr>
            <a:t>1 140,9</a:t>
          </a:r>
        </a:p>
        <a:p xmlns:a="http://schemas.openxmlformats.org/drawingml/2006/main">
          <a:pPr algn="ctr" eaLnBrk="1" hangingPunct="1"/>
          <a:endParaRPr lang="ru-RU" altLang="ru-RU" sz="1600" b="1" dirty="0">
            <a:solidFill>
              <a:srgbClr val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0.84298</cdr:x>
      <cdr:y>0.19231</cdr:y>
    </cdr:from>
    <cdr:to>
      <cdr:x>0.98347</cdr:x>
      <cdr:y>0.30769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44816" y="360040"/>
          <a:ext cx="122413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0.83471</cdr:x>
      <cdr:y>0.18844</cdr:y>
    </cdr:from>
    <cdr:to>
      <cdr:x>1</cdr:x>
      <cdr:y>0.38074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605414" y="352791"/>
          <a:ext cx="1506023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200 438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0.83471</cdr:x>
      <cdr:y>0.5577</cdr:y>
    </cdr:from>
    <cdr:to>
      <cdr:x>1</cdr:x>
      <cdr:y>0.75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8366767" y="923653"/>
          <a:ext cx="1656795" cy="318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178 843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0.15377</cdr:x>
      <cdr:y>8.63373E-5</cdr:y>
    </cdr:from>
    <cdr:to>
      <cdr:x>0.40658</cdr:x>
      <cdr:y>0.06638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183007" y="481"/>
          <a:ext cx="1944956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</a:rPr>
            <a:t>204,1</a:t>
          </a:r>
          <a:endParaRPr lang="ru-RU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0.40299</cdr:x>
      <cdr:y>8.63373E-5</cdr:y>
    </cdr:from>
    <cdr:to>
      <cdr:x>0.65579</cdr:x>
      <cdr:y>0.06638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100344" y="481"/>
          <a:ext cx="1944879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237,4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0.11458</cdr:y>
    </cdr:from>
    <cdr:to>
      <cdr:x>0.23771</cdr:x>
      <cdr:y>0.26713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0" y="703271"/>
          <a:ext cx="1828786" cy="9362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Субсидии из бюджета ПК:</a:t>
          </a:r>
        </a:p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 </a:t>
          </a:r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 – 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90,8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2024 </a:t>
          </a:r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 – 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114,9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0.46614</cdr:y>
    </cdr:from>
    <cdr:to>
      <cdr:x>0.23435</cdr:x>
      <cdr:y>0.70286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0" y="2861099"/>
          <a:ext cx="1802911" cy="14529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Иные источники </a:t>
          </a:r>
          <a:r>
            <a:rPr lang="ru-RU" sz="135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rPr>
            <a:t>формирования ДФ </a:t>
          </a:r>
          <a:r>
            <a:rPr lang="ru-RU" sz="13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местного бюджета:</a:t>
          </a:r>
          <a:endParaRPr lang="ru-RU" sz="135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3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 </a:t>
          </a:r>
          <a:r>
            <a:rPr lang="ru-RU" sz="13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 </a:t>
          </a:r>
          <a:r>
            <a:rPr lang="ru-RU" sz="13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3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87,5</a:t>
          </a:r>
        </a:p>
        <a:p xmlns:a="http://schemas.openxmlformats.org/drawingml/2006/main">
          <a:r>
            <a:rPr lang="ru-RU" sz="13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2024 год – 92,8</a:t>
          </a:r>
          <a:endParaRPr lang="ru-RU" sz="135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0.3202</cdr:y>
    </cdr:from>
    <cdr:to>
      <cdr:x>0.24977</cdr:x>
      <cdr:y>0.44843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-10" y="1965344"/>
          <a:ext cx="1921555" cy="787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Акцизы:</a:t>
          </a:r>
        </a:p>
        <a:p xmlns:a="http://schemas.openxmlformats.org/drawingml/2006/main">
          <a:r>
            <a:rPr lang="ru-RU" sz="13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 </a:t>
          </a:r>
          <a:r>
            <a:rPr lang="ru-RU" sz="13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 – </a:t>
          </a:r>
          <a:r>
            <a:rPr lang="ru-RU" sz="13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25,8</a:t>
          </a:r>
          <a:endParaRPr lang="ru-RU" sz="135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3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2024 </a:t>
          </a:r>
          <a:r>
            <a:rPr lang="ru-RU" sz="13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 – </a:t>
          </a:r>
          <a:r>
            <a:rPr lang="ru-RU" sz="135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29,7</a:t>
          </a:r>
          <a:endParaRPr lang="ru-RU" sz="135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0.20379</cdr:x>
      <cdr:y>0</cdr:y>
    </cdr:from>
    <cdr:to>
      <cdr:x>0.34865</cdr:x>
      <cdr:y>0.06545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571679" y="-1232405"/>
          <a:ext cx="1117183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  <a:sym typeface="Symbol"/>
            </a:rPr>
            <a:t>212,2</a:t>
          </a:r>
          <a:endParaRPr lang="ru-RU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0.4011</cdr:x>
      <cdr:y>0.00353</cdr:y>
    </cdr:from>
    <cdr:to>
      <cdr:x>0.6539</cdr:x>
      <cdr:y>0.06898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093343" y="19919"/>
          <a:ext cx="1949631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237,4</a:t>
          </a:r>
          <a:endParaRPr lang="ru-RU" sz="1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0.57501</cdr:x>
      <cdr:y>0.26431</cdr:y>
    </cdr:from>
    <cdr:to>
      <cdr:x>0.83437</cdr:x>
      <cdr:y>0.40746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434559" y="1625412"/>
          <a:ext cx="2000222" cy="880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Ремонт автодорог</a:t>
          </a:r>
        </a:p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 </a:t>
          </a:r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 – 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113,9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2024 </a:t>
          </a:r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 – 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133,7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0.57996</cdr:x>
      <cdr:y>0.50477</cdr:y>
    </cdr:from>
    <cdr:to>
      <cdr:x>0.87605</cdr:x>
      <cdr:y>0.64792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4472738" y="3104200"/>
          <a:ext cx="2283490" cy="880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Содержание</a:t>
          </a:r>
        </a:p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автодорог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2023 </a:t>
          </a:r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 – 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98,3</a:t>
          </a:r>
        </a:p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2024 </a:t>
          </a:r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год – 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103,7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5428"/>
          </a:xfrm>
          <a:prstGeom prst="rect">
            <a:avLst/>
          </a:prstGeom>
        </p:spPr>
        <p:txBody>
          <a:bodyPr vert="horz" lIns="91199" tIns="45598" rIns="91199" bIns="4559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1"/>
            <a:ext cx="2945660" cy="495428"/>
          </a:xfrm>
          <a:prstGeom prst="rect">
            <a:avLst/>
          </a:prstGeom>
        </p:spPr>
        <p:txBody>
          <a:bodyPr vert="horz" lIns="91199" tIns="45598" rIns="91199" bIns="45598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8827"/>
            <a:ext cx="2945660" cy="495427"/>
          </a:xfrm>
          <a:prstGeom prst="rect">
            <a:avLst/>
          </a:prstGeom>
        </p:spPr>
        <p:txBody>
          <a:bodyPr vert="horz" lIns="91199" tIns="45598" rIns="91199" bIns="4559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378827"/>
            <a:ext cx="2945660" cy="495427"/>
          </a:xfrm>
          <a:prstGeom prst="rect">
            <a:avLst/>
          </a:prstGeom>
        </p:spPr>
        <p:txBody>
          <a:bodyPr vert="horz" lIns="91199" tIns="45598" rIns="91199" bIns="45598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5428"/>
          </a:xfrm>
          <a:prstGeom prst="rect">
            <a:avLst/>
          </a:prstGeom>
        </p:spPr>
        <p:txBody>
          <a:bodyPr vert="horz" lIns="91199" tIns="45598" rIns="91199" bIns="4559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60" cy="495428"/>
          </a:xfrm>
          <a:prstGeom prst="rect">
            <a:avLst/>
          </a:prstGeom>
        </p:spPr>
        <p:txBody>
          <a:bodyPr vert="horz" lIns="91199" tIns="45598" rIns="91199" bIns="45598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1231900"/>
            <a:ext cx="4816475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99" tIns="45598" rIns="91199" bIns="4559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2"/>
            <a:ext cx="5438140" cy="3887986"/>
          </a:xfrm>
          <a:prstGeom prst="rect">
            <a:avLst/>
          </a:prstGeom>
        </p:spPr>
        <p:txBody>
          <a:bodyPr vert="horz" lIns="91199" tIns="45598" rIns="91199" bIns="45598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7"/>
            <a:ext cx="2945660" cy="495427"/>
          </a:xfrm>
          <a:prstGeom prst="rect">
            <a:avLst/>
          </a:prstGeom>
        </p:spPr>
        <p:txBody>
          <a:bodyPr vert="horz" lIns="91199" tIns="45598" rIns="91199" bIns="4559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378827"/>
            <a:ext cx="2945660" cy="495427"/>
          </a:xfrm>
          <a:prstGeom prst="rect">
            <a:avLst/>
          </a:prstGeom>
        </p:spPr>
        <p:txBody>
          <a:bodyPr vert="horz" lIns="91199" tIns="45598" rIns="91199" bIns="45598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0600" y="1231900"/>
            <a:ext cx="4816475" cy="3335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82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25488" y="741363"/>
            <a:ext cx="53467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47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FF9049-AB42-405E-B68D-F0D9880704C3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43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25488" y="741363"/>
            <a:ext cx="534670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A7427B-BA6C-46A3-899A-F0E527EBC021}" type="slidenum">
              <a:rPr lang="ru-RU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0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0600" y="1231900"/>
            <a:ext cx="4816475" cy="33353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00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908050" y="1762090"/>
            <a:ext cx="2731924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5267" y="3721473"/>
            <a:ext cx="554736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55FF6D4-D4D7-426A-98F7-170A3668379E}" type="datetime1">
              <a:rPr lang="en-US" smtClean="0"/>
              <a:pPr/>
              <a:t>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57431" y="6429375"/>
            <a:ext cx="949325" cy="292100"/>
          </a:xfrm>
        </p:spPr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908050" y="1762090"/>
            <a:ext cx="2731924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051554" y="1417320"/>
            <a:ext cx="554736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908050" y="1762090"/>
            <a:ext cx="2731924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810512"/>
            <a:ext cx="460629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810512"/>
            <a:ext cx="460629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50" y="1298643"/>
            <a:ext cx="4602163" cy="509587"/>
          </a:xfrm>
        </p:spPr>
        <p:txBody>
          <a:bodyPr anchor="ctr"/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5000466" y="1298643"/>
            <a:ext cx="4602163" cy="509587"/>
          </a:xfrm>
        </p:spPr>
        <p:txBody>
          <a:bodyPr anchor="ctr"/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4B49009-4B6B-49FC-B88E-49ACCE25C7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918229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48231E"/>
                </a:solidFill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BA934AD-0ED6-4495-81CE-E2FA149C83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369614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2AFD871-F33F-47E7-9EB9-EF1281CEEC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3578320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3070860" cy="1298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4090596" y="533400"/>
            <a:ext cx="5485205" cy="57028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43" y="1539240"/>
            <a:ext cx="3070860" cy="4709160"/>
          </a:xfrm>
        </p:spPr>
        <p:txBody>
          <a:bodyPr/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CBD8DD"/>
                </a:solidFill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A8712E5-F837-45DB-BA25-7E85DBE175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7723094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94112" y="0"/>
            <a:ext cx="6211888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99243" y="228600"/>
            <a:ext cx="3070860" cy="12953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97180" y="1536192"/>
            <a:ext cx="3070860" cy="47122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CBD8DD"/>
                </a:solidFill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84DADF-7C13-4DAF-87FE-D668CF76F8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061312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25ACFC3-300C-4941-912B-AA00B6FA92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731857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86CC49-C35D-4398-91EE-F203D15261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472309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2512" y="1873584"/>
            <a:ext cx="4160520" cy="2560320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2512" y="4572000"/>
            <a:ext cx="416052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5479260" y="0"/>
            <a:ext cx="4426741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93648836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2104203" y="3776059"/>
            <a:ext cx="714096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7482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774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55FF6D4-D4D7-426A-98F7-170A3668379E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A4C7FC4-BC14-438B-9B21-7721C8F7C8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4240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0954ACA-BDF7-461B-8EAE-BAEB5D267B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307892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24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2295D47-465E-4A05-802B-049480555B6D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7C939D-62D4-4BC4-B353-0E88701D74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55279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38B697C9-3099-4E56-9BAE-76DCC142A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080615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D54B22B2-2820-4AA5-AE48-A9F8BD1FD3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265045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F1F6B8C-6EBE-4644-93EB-C1A37B107F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384875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335B6A9-0A36-4C7C-8E79-DB86807E11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373991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5AF5E631-783E-4E02-9AEE-771F21B3FF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407834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41B10E-CCAA-412D-A0DB-58DE13915C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392124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E18912EF-2B60-4A00-A72D-B6BA27E6A9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257026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4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8" y="274644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B3F3BDE0-DAF2-4AEF-AD60-64882D5341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15567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2512" y="1873584"/>
            <a:ext cx="416052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2512" y="4572000"/>
            <a:ext cx="416052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5479260" y="0"/>
            <a:ext cx="4426741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76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55FF6D4-D4D7-426A-98F7-170A3668379E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A4C7FC4-BC14-438B-9B21-7721C8F7C8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378124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0954ACA-BDF7-461B-8EAE-BAEB5D267B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968330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23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2295D47-465E-4A05-802B-049480555B6D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7C939D-62D4-4BC4-B353-0E88701D74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57370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38B697C9-3099-4E56-9BAE-76DCC142A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4577285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D54B22B2-2820-4AA5-AE48-A9F8BD1FD3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103733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F1F6B8C-6EBE-4644-93EB-C1A37B107F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918530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335B6A9-0A36-4C7C-8E79-DB86807E11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230639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5AF5E631-783E-4E02-9AEE-771F21B3FF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05524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41B10E-CCAA-412D-A0DB-58DE13915C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321023"/>
      </p:ext>
    </p:extLst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E18912EF-2B60-4A00-A72D-B6BA27E6A9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74053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2104203" y="3776059"/>
            <a:ext cx="7140960" cy="49244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490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4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8" y="274644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B3F3BDE0-DAF2-4AEF-AD60-64882D5341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4541283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74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55FF6D4-D4D7-426A-98F7-170A3668379E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A4C7FC4-BC14-438B-9B21-7721C8F7C8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951572"/>
      </p:ext>
    </p:extLst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0954ACA-BDF7-461B-8EAE-BAEB5D267B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154044"/>
      </p:ext>
    </p:extLst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22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2295D47-465E-4A05-802B-049480555B6D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7C939D-62D4-4BC4-B353-0E88701D74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6276"/>
      </p:ext>
    </p:extLst>
  </p:cSld>
  <p:clrMapOvr>
    <a:masterClrMapping/>
  </p:clrMapOvr>
  <p:transition spd="med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38B697C9-3099-4E56-9BAE-76DCC142A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231922"/>
      </p:ext>
    </p:extLst>
  </p:cSld>
  <p:clrMapOvr>
    <a:masterClrMapping/>
  </p:clrMapOvr>
  <p:transition spd="med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D54B22B2-2820-4AA5-AE48-A9F8BD1FD3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217141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F1F6B8C-6EBE-4644-93EB-C1A37B107F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654036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335B6A9-0A36-4C7C-8E79-DB86807E11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431223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5AF5E631-783E-4E02-9AEE-771F21B3FF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753577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41B10E-CCAA-412D-A0DB-58DE13915C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27533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908050" y="1762090"/>
            <a:ext cx="2731924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5267" y="3721473"/>
            <a:ext cx="554736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55FF6D4-D4D7-426A-98F7-170A3668379E}" type="datetime1">
              <a:rPr lang="en-US" smtClean="0">
                <a:solidFill>
                  <a:srgbClr val="CBD8DD"/>
                </a:solidFill>
              </a:rPr>
              <a:pPr/>
              <a:t>1/25/2024</a:t>
            </a:fld>
            <a:endParaRPr lang="en-US" dirty="0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57431" y="6429375"/>
            <a:ext cx="949325" cy="292100"/>
          </a:xfrm>
        </p:spPr>
        <p:txBody>
          <a:bodyPr/>
          <a:lstStyle/>
          <a:p>
            <a:fld id="{1AD20DFC-E2D5-4BD6-B744-D8DEEAB5F7C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908050" y="1762090"/>
            <a:ext cx="2731924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051554" y="1417320"/>
            <a:ext cx="554736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908050" y="1762090"/>
            <a:ext cx="2731924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E18912EF-2B60-4A00-A72D-B6BA27E6A9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179557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4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8" y="274644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B3F3BDE0-DAF2-4AEF-AD60-64882D5341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542238"/>
      </p:ext>
    </p:extLst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734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55FF6D4-D4D7-426A-98F7-170A3668379E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A4C7FC4-BC14-438B-9B21-7721C8F7C8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06221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0954ACA-BDF7-461B-8EAE-BAEB5D267B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113627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2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2295D47-465E-4A05-802B-049480555B6D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7C939D-62D4-4BC4-B353-0E88701D74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137569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38B697C9-3099-4E56-9BAE-76DCC142A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384015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D54B22B2-2820-4AA5-AE48-A9F8BD1FD3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534668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F1F6B8C-6EBE-4644-93EB-C1A37B107F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0249108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335B6A9-0A36-4C7C-8E79-DB86807E11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459749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5AF5E631-783E-4E02-9AEE-771F21B3FF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9740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947104" y="0"/>
            <a:ext cx="3676582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99250" y="228600"/>
            <a:ext cx="9307513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97180" y="1298448"/>
            <a:ext cx="931164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1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41B10E-CCAA-412D-A0DB-58DE13915C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1924360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E18912EF-2B60-4A00-A72D-B6BA27E6A9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281352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4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8" y="274644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B3F3BDE0-DAF2-4AEF-AD60-64882D5341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033793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71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55FF6D4-D4D7-426A-98F7-170A3668379E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A4C7FC4-BC14-438B-9B21-7721C8F7C8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54908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0954ACA-BDF7-461B-8EAE-BAEB5D267B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006335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19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2295D47-465E-4A05-802B-049480555B6D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7C939D-62D4-4BC4-B353-0E88701D74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035381"/>
      </p:ext>
    </p:extLst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38B697C9-3099-4E56-9BAE-76DCC142A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098536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D54B22B2-2820-4AA5-AE48-A9F8BD1FD3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469227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F1F6B8C-6EBE-4644-93EB-C1A37B107F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042025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335B6A9-0A36-4C7C-8E79-DB86807E11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73476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2295D47-465E-4A05-802B-049480555B6D}" type="datetime1">
              <a:rPr lang="en-US" smtClean="0">
                <a:solidFill>
                  <a:srgbClr val="CBD8DD"/>
                </a:solidFill>
              </a:rPr>
              <a:pPr/>
              <a:t>1/25/2024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055268" y="1400177"/>
            <a:ext cx="554736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7147" y="136646"/>
            <a:ext cx="3603328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045054" y="2895605"/>
            <a:ext cx="5557005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5AF5E631-783E-4E02-9AEE-771F21B3FF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984689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41B10E-CCAA-412D-A0DB-58DE13915C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567996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E18912EF-2B60-4A00-A72D-B6BA27E6A9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600034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4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8" y="274644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B3F3BDE0-DAF2-4AEF-AD60-64882D5341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874301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70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55FF6D4-D4D7-426A-98F7-170A3668379E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A4C7FC4-BC14-438B-9B21-7721C8F7C8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16468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0954ACA-BDF7-461B-8EAE-BAEB5D267B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798037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17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2295D47-465E-4A05-802B-049480555B6D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7C939D-62D4-4BC4-B353-0E88701D74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966750"/>
      </p:ext>
    </p:extLst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38B697C9-3099-4E56-9BAE-76DCC142A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407453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D54B22B2-2820-4AA5-AE48-A9F8BD1FD3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78324"/>
      </p:ext>
    </p:extLst>
  </p:cSld>
  <p:clrMapOvr>
    <a:masterClrMapping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F1F6B8C-6EBE-4644-93EB-C1A37B107F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86728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298448"/>
            <a:ext cx="460629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298448"/>
            <a:ext cx="460629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2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335B6A9-0A36-4C7C-8E79-DB86807E11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461550"/>
      </p:ext>
    </p:extLst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5AF5E631-783E-4E02-9AEE-771F21B3FF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036938"/>
      </p:ext>
    </p:extLst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41B10E-CCAA-412D-A0DB-58DE13915C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342119"/>
      </p:ext>
    </p:extLst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E18912EF-2B60-4A00-A72D-B6BA27E6A9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0972474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4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8" y="274644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B3F3BDE0-DAF2-4AEF-AD60-64882D5341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506845"/>
      </p:ext>
    </p:extLst>
  </p:cSld>
  <p:clrMapOvr>
    <a:masterClrMapping/>
  </p:clrMapOvr>
  <p:transition spd="med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68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55FF6D4-D4D7-426A-98F7-170A3668379E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A4C7FC4-BC14-438B-9B21-7721C8F7C8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001911"/>
      </p:ext>
    </p:extLst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0954ACA-BDF7-461B-8EAE-BAEB5D267B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892454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15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2295D47-465E-4A05-802B-049480555B6D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7C939D-62D4-4BC4-B353-0E88701D74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00618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38B697C9-3099-4E56-9BAE-76DCC142A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032283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D54B22B2-2820-4AA5-AE48-A9F8BD1FD3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33767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810512"/>
            <a:ext cx="460629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810512"/>
            <a:ext cx="460629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50" y="1298693"/>
            <a:ext cx="4602163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5000466" y="1298693"/>
            <a:ext cx="4602163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787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1F1F6B8C-6EBE-4644-93EB-C1A37B107F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2162795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335B6A9-0A36-4C7C-8E79-DB86807E11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678268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5AF5E631-783E-4E02-9AEE-771F21B3FF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722450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41B10E-CCAA-412D-A0DB-58DE13915C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199702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E18912EF-2B60-4A00-A72D-B6BA27E6A9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7302399"/>
      </p:ext>
    </p:extLst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4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8" y="274644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B3F3BDE0-DAF2-4AEF-AD60-64882D5341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928741"/>
      </p:ext>
    </p:extLst>
  </p:cSld>
  <p:clrMapOvr>
    <a:masterClrMapping/>
  </p:clrMapOvr>
  <p:transition spd="med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50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FF6D4-D4D7-426A-98F7-170A366837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2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95D47-465E-4A05-802B-049480555B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4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4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6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7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7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0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8" y="274639"/>
            <a:ext cx="707866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32048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2104203" y="3776059"/>
            <a:ext cx="714096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14824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2104203" y="2133720"/>
            <a:ext cx="714096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947104" y="0"/>
            <a:ext cx="3676582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99250" y="228600"/>
            <a:ext cx="9307513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97180" y="1298448"/>
            <a:ext cx="9311640" cy="4937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3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6615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4529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2107440" y="3346579"/>
            <a:ext cx="7138080" cy="4924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095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2104201" y="4106520"/>
            <a:ext cx="34844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9558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5763240" y="4106520"/>
            <a:ext cx="34844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0052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2104203" y="4106520"/>
            <a:ext cx="714096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4772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2104203" y="2133720"/>
            <a:ext cx="714096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2104203" y="4106520"/>
            <a:ext cx="714096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4460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2104201" y="4106520"/>
            <a:ext cx="34844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5763240" y="4106520"/>
            <a:ext cx="34844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275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2104202" y="2133720"/>
            <a:ext cx="229932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18720" y="2133720"/>
            <a:ext cx="229932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6933600" y="2133720"/>
            <a:ext cx="229932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35" name="PlaceHolder 5"/>
          <p:cNvSpPr>
            <a:spLocks noGrp="1"/>
          </p:cNvSpPr>
          <p:nvPr>
            <p:ph type="body"/>
          </p:nvPr>
        </p:nvSpPr>
        <p:spPr>
          <a:xfrm>
            <a:off x="2104202" y="4106520"/>
            <a:ext cx="229932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36" name="PlaceHolder 6"/>
          <p:cNvSpPr>
            <a:spLocks noGrp="1"/>
          </p:cNvSpPr>
          <p:nvPr>
            <p:ph type="body"/>
          </p:nvPr>
        </p:nvSpPr>
        <p:spPr>
          <a:xfrm>
            <a:off x="4518720" y="4106520"/>
            <a:ext cx="229932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37" name="PlaceHolder 7"/>
          <p:cNvSpPr>
            <a:spLocks noGrp="1"/>
          </p:cNvSpPr>
          <p:nvPr>
            <p:ph type="body"/>
          </p:nvPr>
        </p:nvSpPr>
        <p:spPr>
          <a:xfrm>
            <a:off x="6933600" y="4106520"/>
            <a:ext cx="229932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08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-1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307086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4090596" y="533400"/>
            <a:ext cx="5485205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43" y="1539240"/>
            <a:ext cx="307086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51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" y="-1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94112" y="0"/>
            <a:ext cx="6211888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99243" y="228600"/>
            <a:ext cx="307086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97180" y="1536192"/>
            <a:ext cx="307086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9166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1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2512" y="1873584"/>
            <a:ext cx="416052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2512" y="4572000"/>
            <a:ext cx="416052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5479260" y="0"/>
            <a:ext cx="4426741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57678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822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2104203" y="3776059"/>
            <a:ext cx="7140960" cy="49244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854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2104203" y="2133720"/>
            <a:ext cx="7140960" cy="377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46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377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377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2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2295D47-465E-4A05-802B-049480555B6D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055268" y="1400177"/>
            <a:ext cx="554736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7147" y="136646"/>
            <a:ext cx="3603328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045054" y="2895605"/>
            <a:ext cx="5557005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07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2107440" y="3346579"/>
            <a:ext cx="7138080" cy="49244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242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377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2104201" y="41065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10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377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5763240" y="41065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3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2104203" y="4106520"/>
            <a:ext cx="714096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1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2104203" y="2133720"/>
            <a:ext cx="714096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2104203" y="4106520"/>
            <a:ext cx="714096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42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2104201" y="41065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5763240" y="41065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90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2104202" y="2133720"/>
            <a:ext cx="229932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518720" y="2133720"/>
            <a:ext cx="229932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933600" y="2133720"/>
            <a:ext cx="229932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2104202" y="4106520"/>
            <a:ext cx="229932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4518720" y="4106520"/>
            <a:ext cx="229932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6933600" y="4106520"/>
            <a:ext cx="229932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42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3778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2104203" y="3776059"/>
            <a:ext cx="7140960" cy="49244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92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298448"/>
            <a:ext cx="460629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298448"/>
            <a:ext cx="460629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2104203" y="2133720"/>
            <a:ext cx="7140960" cy="377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82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377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377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65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52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2107440" y="3346579"/>
            <a:ext cx="7138080" cy="492443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103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377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2104201" y="41065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47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37771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5763240" y="41065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240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2104203" y="4106520"/>
            <a:ext cx="714096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27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2104203" y="2133720"/>
            <a:ext cx="714096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2104203" y="4106520"/>
            <a:ext cx="714096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04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2104201" y="21337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5763240" y="21337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2104201" y="41065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5763240" y="4106520"/>
            <a:ext cx="348444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32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2107440" y="925946"/>
            <a:ext cx="713808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2104202" y="2133720"/>
            <a:ext cx="229932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518720" y="2133720"/>
            <a:ext cx="229932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6933600" y="2133720"/>
            <a:ext cx="229932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2104202" y="4106520"/>
            <a:ext cx="229932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5" name="PlaceHolder 6"/>
          <p:cNvSpPr>
            <a:spLocks noGrp="1"/>
          </p:cNvSpPr>
          <p:nvPr>
            <p:ph type="body"/>
          </p:nvPr>
        </p:nvSpPr>
        <p:spPr>
          <a:xfrm>
            <a:off x="4518720" y="4106520"/>
            <a:ext cx="229932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6" name="PlaceHolder 7"/>
          <p:cNvSpPr>
            <a:spLocks noGrp="1"/>
          </p:cNvSpPr>
          <p:nvPr>
            <p:ph type="body"/>
          </p:nvPr>
        </p:nvSpPr>
        <p:spPr>
          <a:xfrm>
            <a:off x="6933600" y="4106520"/>
            <a:ext cx="2299320" cy="180144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55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810512"/>
            <a:ext cx="460629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810512"/>
            <a:ext cx="460629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50" y="1298697"/>
            <a:ext cx="4602163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5000466" y="1298697"/>
            <a:ext cx="4602163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908050" y="1762125"/>
            <a:ext cx="2732750" cy="5095875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6" name="Freeform 7"/>
          <p:cNvSpPr>
            <a:spLocks noChangeAspect="1" noEditPoints="1"/>
          </p:cNvSpPr>
          <p:nvPr/>
        </p:nvSpPr>
        <p:spPr bwMode="auto">
          <a:xfrm>
            <a:off x="908050" y="1762125"/>
            <a:ext cx="2732750" cy="5095875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7" name="Freeform 7"/>
          <p:cNvSpPr>
            <a:spLocks noChangeAspect="1" noEditPoints="1"/>
          </p:cNvSpPr>
          <p:nvPr/>
        </p:nvSpPr>
        <p:spPr bwMode="auto">
          <a:xfrm>
            <a:off x="908050" y="1762125"/>
            <a:ext cx="2732750" cy="5095875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5267" y="3721473"/>
            <a:ext cx="5547360" cy="1581150"/>
          </a:xfrm>
        </p:spPr>
        <p:txBody>
          <a:bodyPr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051554" y="1417320"/>
            <a:ext cx="554736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CBD8DD"/>
                </a:solidFill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55FF6D4-D4D7-426A-98F7-170A3668379E}" type="datetime1">
              <a:rPr lang="en-US"/>
              <a:pPr>
                <a:defRPr/>
              </a:pPr>
              <a:t>1/25/2024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90477465-AC32-4433-AF46-944C17CD0E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31172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spect="1" noEditPoints="1"/>
          </p:cNvSpPr>
          <p:nvPr/>
        </p:nvSpPr>
        <p:spPr bwMode="auto">
          <a:xfrm>
            <a:off x="5947086" y="0"/>
            <a:ext cx="3676915" cy="6858000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99250" y="228605"/>
            <a:ext cx="9307513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97180" y="1298448"/>
            <a:ext cx="931164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899A1E33-815A-47FA-9A63-E21C42A0DC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495960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37837" y="136529"/>
            <a:ext cx="3602964" cy="6721475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055268" y="1400182"/>
            <a:ext cx="5547360" cy="1476375"/>
          </a:xfrm>
        </p:spPr>
        <p:txBody>
          <a:bodyPr anchor="b" anchorCtr="0"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045054" y="2895615"/>
            <a:ext cx="5557005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CBD8DD"/>
                </a:solidFill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2295D47-465E-4A05-802B-049480555B6D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2908A3BF-8611-44C7-A9FF-36253E40E2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7051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298448"/>
            <a:ext cx="460629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298448"/>
            <a:ext cx="460629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9FAC93A-7733-42F3-AB4E-90A67390E2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4947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810512"/>
            <a:ext cx="460629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810512"/>
            <a:ext cx="460629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50" y="1298859"/>
            <a:ext cx="4602163" cy="509587"/>
          </a:xfrm>
        </p:spPr>
        <p:txBody>
          <a:bodyPr anchor="ctr"/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5000466" y="1298859"/>
            <a:ext cx="4602163" cy="509587"/>
          </a:xfrm>
        </p:spPr>
        <p:txBody>
          <a:bodyPr anchor="ctr"/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E7E5419F-8DDA-4F15-B6E2-5DB79DE954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770715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48231E"/>
                </a:solidFill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B7658A8-169A-4364-9A22-26936CF295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15115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CEFD8C19-0A93-4640-8C3E-140359DC64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779977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3070860" cy="1298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4090596" y="533400"/>
            <a:ext cx="5485205" cy="57028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43" y="1539240"/>
            <a:ext cx="3070860" cy="4709160"/>
          </a:xfrm>
        </p:spPr>
        <p:txBody>
          <a:bodyPr/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CBD8DD"/>
                </a:solidFill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597E8F8-C912-482E-A07D-163F76FC5C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540982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94112" y="0"/>
            <a:ext cx="6211888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99243" y="228600"/>
            <a:ext cx="3070860" cy="12953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97180" y="1536192"/>
            <a:ext cx="3070860" cy="47122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CBD8DD"/>
                </a:solidFill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A89FCE61-E053-45DD-B8A0-0571E692B2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423548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0BCD9D-ACCA-4094-8A49-604703FC8C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6775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A7CC6FE-8F3A-4BC8-A4E3-740BBDDCF0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982238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2512" y="1873584"/>
            <a:ext cx="4160520" cy="2560320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2512" y="4572000"/>
            <a:ext cx="416052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5479260" y="0"/>
            <a:ext cx="4426741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631958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57212" y="5350291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412750" y="4853800"/>
            <a:ext cx="916305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12750" y="3886200"/>
            <a:ext cx="916305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745D9-431C-4A6B-8B07-B167D7168B2F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915405" y="6473825"/>
            <a:ext cx="82206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00A85-D653-4E06-B67D-C777B8B4F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118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78619-DCB2-4DDC-A7ED-C9B887683BB3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879850" y="76201"/>
            <a:ext cx="31369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915405" y="6473825"/>
            <a:ext cx="82206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A3F97-FE0D-4C1E-AB87-DB0C5CDB57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03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57212" y="3444904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12750" y="1676400"/>
            <a:ext cx="916305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5515" y="2947087"/>
            <a:ext cx="94107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00E9B-39EE-4403-A085-11BCCB67E6BC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6EF32-8B1D-4219-A576-032EB7E1E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80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26898" y="457200"/>
            <a:ext cx="94107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30200" y="1600200"/>
            <a:ext cx="454025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70535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1FA75-EB1E-4351-A679-263A0C8EDE6F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FAF61-14E0-4987-BAC9-0B6955D6A3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1683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6020189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30200" y="5410200"/>
            <a:ext cx="932815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4898" y="666750"/>
            <a:ext cx="4648102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5032114" y="666750"/>
            <a:ext cx="464992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04898" y="1316049"/>
            <a:ext cx="4648102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5036124" y="1316049"/>
            <a:ext cx="4645914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F91BE-91B9-476E-8869-FB73E85A08EA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915400" y="6477000"/>
            <a:ext cx="8255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6F93D-2584-4A31-AC83-622CE04A8B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646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26898" y="457200"/>
            <a:ext cx="94107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262BC-D32C-4ADA-8B2A-6EE2403E09CE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9A47C-80DB-4B9A-8C2C-74FD3162B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5320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48563-7C8B-4F89-BC71-52E9E78136A3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ECFC-2CC3-4A4C-AD92-BA953885C6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7741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57212" y="5849506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95300" y="5486400"/>
            <a:ext cx="916305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95300" y="609600"/>
            <a:ext cx="3259006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872972" y="609600"/>
            <a:ext cx="5785379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212F6-0BCC-45DA-BD3F-3108444751F0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8E753-CA65-45AF-81F3-A00A92ED1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79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797300" y="616634"/>
            <a:ext cx="54483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12750" y="4993760"/>
            <a:ext cx="635635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412750" y="5533218"/>
            <a:ext cx="635635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1DF8B-F27C-48F5-8F41-CE01AE8A3B36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98113-CB1F-4439-999E-C01A5904C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4135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80BE-2EED-45E3-8F6A-C31F5C6D53F4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3ECC8-9B4E-4E6E-85F3-B4D7D18925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732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9500" y="549279"/>
            <a:ext cx="1981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549279"/>
            <a:ext cx="67691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2A377-E5B7-4C31-944E-8EA44A406F3F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92C97-D11E-4691-8CAF-76AE5C041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573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57212" y="5350281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412750" y="4853790"/>
            <a:ext cx="916305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12750" y="3886200"/>
            <a:ext cx="916305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745D9-431C-4A6B-8B07-B167D7168B2F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915405" y="6473825"/>
            <a:ext cx="82206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00A85-D653-4E06-B67D-C777B8B4F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8013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78619-DCB2-4DDC-A7ED-C9B887683BB3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879850" y="76201"/>
            <a:ext cx="31369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915405" y="6473825"/>
            <a:ext cx="82206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A3F97-FE0D-4C1E-AB87-DB0C5CDB57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3220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57212" y="3444904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12750" y="1676400"/>
            <a:ext cx="916305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5515" y="2947087"/>
            <a:ext cx="94107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00E9B-39EE-4403-A085-11BCCB67E6BC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6EF32-8B1D-4219-A576-032EB7E1E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618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26898" y="457200"/>
            <a:ext cx="94107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30200" y="1600200"/>
            <a:ext cx="454025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70535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1FA75-EB1E-4351-A679-263A0C8EDE6F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FAF61-14E0-4987-BAC9-0B6955D6A3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1436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6020179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30200" y="5410200"/>
            <a:ext cx="932815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4898" y="666750"/>
            <a:ext cx="4648102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5032114" y="666750"/>
            <a:ext cx="464992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04898" y="1316049"/>
            <a:ext cx="4648102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5036124" y="1316049"/>
            <a:ext cx="4645914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F91BE-91B9-476E-8869-FB73E85A08EA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915400" y="6477000"/>
            <a:ext cx="8255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6F93D-2584-4A31-AC83-622CE04A8B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4415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26898" y="457200"/>
            <a:ext cx="94107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262BC-D32C-4ADA-8B2A-6EE2403E09CE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9A47C-80DB-4B9A-8C2C-74FD3162B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896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48563-7C8B-4F89-BC71-52E9E78136A3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ECFC-2CC3-4A4C-AD92-BA953885C6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18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-1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307086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4090596" y="533400"/>
            <a:ext cx="5485205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43" y="1539240"/>
            <a:ext cx="307086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57212" y="5849496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95300" y="5486400"/>
            <a:ext cx="916305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95300" y="609600"/>
            <a:ext cx="3259006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872972" y="609600"/>
            <a:ext cx="5785379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212F6-0BCC-45DA-BD3F-3108444751F0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8E753-CA65-45AF-81F3-A00A92ED1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778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797300" y="616634"/>
            <a:ext cx="54483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12750" y="4993760"/>
            <a:ext cx="635635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412750" y="5533218"/>
            <a:ext cx="635635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1DF8B-F27C-48F5-8F41-CE01AE8A3B36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98113-CB1F-4439-999E-C01A5904C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680BE-2EED-45E3-8F6A-C31F5C6D53F4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3ECC8-9B4E-4E6E-85F3-B4D7D18925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2804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9500" y="549279"/>
            <a:ext cx="1981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549279"/>
            <a:ext cx="67691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2A377-E5B7-4C31-944E-8EA44A406F3F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92C97-D11E-4691-8CAF-76AE5C041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0313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908050" y="1762125"/>
            <a:ext cx="2732750" cy="5095875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6" name="Freeform 7"/>
          <p:cNvSpPr>
            <a:spLocks noChangeAspect="1" noEditPoints="1"/>
          </p:cNvSpPr>
          <p:nvPr/>
        </p:nvSpPr>
        <p:spPr bwMode="auto">
          <a:xfrm>
            <a:off x="908050" y="1762125"/>
            <a:ext cx="2732750" cy="5095875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7" name="Freeform 7"/>
          <p:cNvSpPr>
            <a:spLocks noChangeAspect="1" noEditPoints="1"/>
          </p:cNvSpPr>
          <p:nvPr/>
        </p:nvSpPr>
        <p:spPr bwMode="auto">
          <a:xfrm>
            <a:off x="908050" y="1762125"/>
            <a:ext cx="2732750" cy="5095875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5267" y="3721473"/>
            <a:ext cx="5547360" cy="1581150"/>
          </a:xfrm>
        </p:spPr>
        <p:txBody>
          <a:bodyPr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051554" y="1417320"/>
            <a:ext cx="554736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CBD8DD"/>
                </a:solidFill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55FF6D4-D4D7-426A-98F7-170A3668379E}" type="datetime1">
              <a:rPr lang="en-US"/>
              <a:pPr>
                <a:defRPr/>
              </a:pPr>
              <a:t>1/25/2024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90477465-AC32-4433-AF46-944C17CD0E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9213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spect="1" noEditPoints="1"/>
          </p:cNvSpPr>
          <p:nvPr/>
        </p:nvSpPr>
        <p:spPr bwMode="auto">
          <a:xfrm>
            <a:off x="5947086" y="0"/>
            <a:ext cx="3676915" cy="6858000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99250" y="228605"/>
            <a:ext cx="9307513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97180" y="1298448"/>
            <a:ext cx="931164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899A1E33-815A-47FA-9A63-E21C42A0DC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1473997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37837" y="136529"/>
            <a:ext cx="3602964" cy="6721475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055268" y="1400182"/>
            <a:ext cx="5547360" cy="1476375"/>
          </a:xfrm>
        </p:spPr>
        <p:txBody>
          <a:bodyPr anchor="b" anchorCtr="0"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045054" y="2895615"/>
            <a:ext cx="5557005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CBD8DD"/>
                </a:solidFill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2295D47-465E-4A05-802B-049480555B6D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2908A3BF-8611-44C7-A9FF-36253E40E2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20417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298448"/>
            <a:ext cx="460629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298448"/>
            <a:ext cx="460629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9FAC93A-7733-42F3-AB4E-90A67390E2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3532584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810512"/>
            <a:ext cx="460629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810512"/>
            <a:ext cx="4606290" cy="44256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50" y="1298837"/>
            <a:ext cx="4602163" cy="509587"/>
          </a:xfrm>
        </p:spPr>
        <p:txBody>
          <a:bodyPr anchor="ctr"/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5000466" y="1298837"/>
            <a:ext cx="4602163" cy="509587"/>
          </a:xfrm>
        </p:spPr>
        <p:txBody>
          <a:bodyPr anchor="ctr"/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E7E5419F-8DDA-4F15-B6E2-5DB79DE954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554183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48231E"/>
                </a:solidFill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0B7658A8-169A-4364-9A22-26936CF295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10055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" y="-1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94112" y="0"/>
            <a:ext cx="6211888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99243" y="228600"/>
            <a:ext cx="307086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97180" y="1536192"/>
            <a:ext cx="307086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CEFD8C19-0A93-4640-8C3E-140359DC64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885081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3070860" cy="129844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4090596" y="533400"/>
            <a:ext cx="5485205" cy="570280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43" y="1539240"/>
            <a:ext cx="3070860" cy="4709160"/>
          </a:xfrm>
        </p:spPr>
        <p:txBody>
          <a:bodyPr/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CBD8DD"/>
                </a:solidFill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4597E8F8-C912-482E-A07D-163F76FC5C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056938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94112" y="0"/>
            <a:ext cx="6211888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99243" y="228600"/>
            <a:ext cx="3070860" cy="12953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97180" y="1536192"/>
            <a:ext cx="3070860" cy="471220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CBD8DD"/>
                </a:solidFill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A89FCE61-E053-45DD-B8A0-0571E692B2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768402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90BCD9D-ACCA-4094-8A49-604703FC8C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837952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charset="0"/>
              </a:defRPr>
            </a:lvl1pPr>
          </a:lstStyle>
          <a:p>
            <a:pPr>
              <a:defRPr/>
            </a:pPr>
            <a:fld id="{6A7CC6FE-8F3A-4BC8-A4E3-740BBDDCF0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205233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2512" y="1873584"/>
            <a:ext cx="4160520" cy="2560320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2512" y="4572000"/>
            <a:ext cx="416052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5479260" y="0"/>
            <a:ext cx="4426741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73402816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908050" y="1762125"/>
            <a:ext cx="2732750" cy="5095875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6" name="Freeform 7"/>
          <p:cNvSpPr>
            <a:spLocks noChangeAspect="1" noEditPoints="1"/>
          </p:cNvSpPr>
          <p:nvPr/>
        </p:nvSpPr>
        <p:spPr bwMode="auto">
          <a:xfrm>
            <a:off x="908050" y="1762125"/>
            <a:ext cx="2732750" cy="5095875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7" name="Freeform 7"/>
          <p:cNvSpPr>
            <a:spLocks noChangeAspect="1" noEditPoints="1"/>
          </p:cNvSpPr>
          <p:nvPr/>
        </p:nvSpPr>
        <p:spPr bwMode="auto">
          <a:xfrm>
            <a:off x="908050" y="1762125"/>
            <a:ext cx="2732750" cy="5095875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5267" y="3721473"/>
            <a:ext cx="5547360" cy="1581150"/>
          </a:xfrm>
        </p:spPr>
        <p:txBody>
          <a:bodyPr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051554" y="1417320"/>
            <a:ext cx="554736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CBD8DD"/>
                </a:solidFill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5FF6D4-D4D7-426A-98F7-170A3668379E}" type="datetime1">
              <a:rPr lang="en-US"/>
              <a:pPr>
                <a:defRPr/>
              </a:pPr>
              <a:t>1/25/2024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6BA185B-7436-4006-8D1E-D6DD48EEF8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0337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spect="1" noEditPoints="1"/>
          </p:cNvSpPr>
          <p:nvPr/>
        </p:nvSpPr>
        <p:spPr bwMode="auto">
          <a:xfrm>
            <a:off x="5947086" y="0"/>
            <a:ext cx="3676915" cy="6858000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99250" y="228600"/>
            <a:ext cx="9307513" cy="10668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97180" y="1298448"/>
            <a:ext cx="931164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1427CC8-C9FB-4B6A-8716-E29DC892FE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0350215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3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7"/>
          <p:cNvSpPr>
            <a:spLocks noChangeAspect="1" noEditPoints="1"/>
          </p:cNvSpPr>
          <p:nvPr/>
        </p:nvSpPr>
        <p:spPr bwMode="auto">
          <a:xfrm>
            <a:off x="37837" y="136529"/>
            <a:ext cx="3602964" cy="6721475"/>
          </a:xfrm>
          <a:custGeom>
            <a:avLst/>
            <a:gdLst>
              <a:gd name="T0" fmla="*/ 2147483647 w 2409"/>
              <a:gd name="T1" fmla="*/ 2147483647 h 4865"/>
              <a:gd name="T2" fmla="*/ 2147483647 w 2409"/>
              <a:gd name="T3" fmla="*/ 2147483647 h 4865"/>
              <a:gd name="T4" fmla="*/ 2147483647 w 2409"/>
              <a:gd name="T5" fmla="*/ 2147483647 h 4865"/>
              <a:gd name="T6" fmla="*/ 2147483647 w 2409"/>
              <a:gd name="T7" fmla="*/ 2147483647 h 4865"/>
              <a:gd name="T8" fmla="*/ 2147483647 w 2409"/>
              <a:gd name="T9" fmla="*/ 2147483647 h 4865"/>
              <a:gd name="T10" fmla="*/ 2147483647 w 2409"/>
              <a:gd name="T11" fmla="*/ 2147483647 h 4865"/>
              <a:gd name="T12" fmla="*/ 2147483647 w 2409"/>
              <a:gd name="T13" fmla="*/ 2147483647 h 4865"/>
              <a:gd name="T14" fmla="*/ 2147483647 w 2409"/>
              <a:gd name="T15" fmla="*/ 2147483647 h 4865"/>
              <a:gd name="T16" fmla="*/ 2147483647 w 2409"/>
              <a:gd name="T17" fmla="*/ 2147483647 h 4865"/>
              <a:gd name="T18" fmla="*/ 2147483647 w 2409"/>
              <a:gd name="T19" fmla="*/ 2147483647 h 4865"/>
              <a:gd name="T20" fmla="*/ 2147483647 w 2409"/>
              <a:gd name="T21" fmla="*/ 2147483647 h 4865"/>
              <a:gd name="T22" fmla="*/ 2147483647 w 2409"/>
              <a:gd name="T23" fmla="*/ 2147483647 h 4865"/>
              <a:gd name="T24" fmla="*/ 2147483647 w 2409"/>
              <a:gd name="T25" fmla="*/ 2147483647 h 4865"/>
              <a:gd name="T26" fmla="*/ 2147483647 w 2409"/>
              <a:gd name="T27" fmla="*/ 2147483647 h 4865"/>
              <a:gd name="T28" fmla="*/ 2147483647 w 2409"/>
              <a:gd name="T29" fmla="*/ 2147483647 h 4865"/>
              <a:gd name="T30" fmla="*/ 2147483647 w 2409"/>
              <a:gd name="T31" fmla="*/ 2147483647 h 4865"/>
              <a:gd name="T32" fmla="*/ 2147483647 w 2409"/>
              <a:gd name="T33" fmla="*/ 2147483647 h 4865"/>
              <a:gd name="T34" fmla="*/ 2147483647 w 2409"/>
              <a:gd name="T35" fmla="*/ 2147483647 h 4865"/>
              <a:gd name="T36" fmla="*/ 2147483647 w 2409"/>
              <a:gd name="T37" fmla="*/ 2147483647 h 4865"/>
              <a:gd name="T38" fmla="*/ 2147483647 w 2409"/>
              <a:gd name="T39" fmla="*/ 2147483647 h 4865"/>
              <a:gd name="T40" fmla="*/ 2147483647 w 2409"/>
              <a:gd name="T41" fmla="*/ 2147483647 h 4865"/>
              <a:gd name="T42" fmla="*/ 2147483647 w 2409"/>
              <a:gd name="T43" fmla="*/ 2147483647 h 4865"/>
              <a:gd name="T44" fmla="*/ 2147483647 w 2409"/>
              <a:gd name="T45" fmla="*/ 2147483647 h 4865"/>
              <a:gd name="T46" fmla="*/ 2147483647 w 2409"/>
              <a:gd name="T47" fmla="*/ 2147483647 h 4865"/>
              <a:gd name="T48" fmla="*/ 2147483647 w 2409"/>
              <a:gd name="T49" fmla="*/ 2147483647 h 4865"/>
              <a:gd name="T50" fmla="*/ 2147483647 w 2409"/>
              <a:gd name="T51" fmla="*/ 2147483647 h 4865"/>
              <a:gd name="T52" fmla="*/ 2147483647 w 2409"/>
              <a:gd name="T53" fmla="*/ 2147483647 h 4865"/>
              <a:gd name="T54" fmla="*/ 2147483647 w 2409"/>
              <a:gd name="T55" fmla="*/ 2147483647 h 4865"/>
              <a:gd name="T56" fmla="*/ 2147483647 w 2409"/>
              <a:gd name="T57" fmla="*/ 2147483647 h 4865"/>
              <a:gd name="T58" fmla="*/ 2147483647 w 2409"/>
              <a:gd name="T59" fmla="*/ 2147483647 h 4865"/>
              <a:gd name="T60" fmla="*/ 2147483647 w 2409"/>
              <a:gd name="T61" fmla="*/ 2147483647 h 4865"/>
              <a:gd name="T62" fmla="*/ 2147483647 w 2409"/>
              <a:gd name="T63" fmla="*/ 2147483647 h 4865"/>
              <a:gd name="T64" fmla="*/ 2147483647 w 2409"/>
              <a:gd name="T65" fmla="*/ 2147483647 h 4865"/>
              <a:gd name="T66" fmla="*/ 2147483647 w 2409"/>
              <a:gd name="T67" fmla="*/ 2147483647 h 4865"/>
              <a:gd name="T68" fmla="*/ 2147483647 w 2409"/>
              <a:gd name="T69" fmla="*/ 2147483647 h 4865"/>
              <a:gd name="T70" fmla="*/ 2147483647 w 2409"/>
              <a:gd name="T71" fmla="*/ 2147483647 h 4865"/>
              <a:gd name="T72" fmla="*/ 2147483647 w 2409"/>
              <a:gd name="T73" fmla="*/ 2147483647 h 4865"/>
              <a:gd name="T74" fmla="*/ 2147483647 w 2409"/>
              <a:gd name="T75" fmla="*/ 2147483647 h 4865"/>
              <a:gd name="T76" fmla="*/ 2147483647 w 2409"/>
              <a:gd name="T77" fmla="*/ 2147483647 h 4865"/>
              <a:gd name="T78" fmla="*/ 2147483647 w 2409"/>
              <a:gd name="T79" fmla="*/ 2147483647 h 4865"/>
              <a:gd name="T80" fmla="*/ 2147483647 w 2409"/>
              <a:gd name="T81" fmla="*/ 2147483647 h 4865"/>
              <a:gd name="T82" fmla="*/ 2147483647 w 2409"/>
              <a:gd name="T83" fmla="*/ 2147483647 h 4865"/>
              <a:gd name="T84" fmla="*/ 2147483647 w 2409"/>
              <a:gd name="T85" fmla="*/ 2147483647 h 4865"/>
              <a:gd name="T86" fmla="*/ 2147483647 w 2409"/>
              <a:gd name="T87" fmla="*/ 2147483647 h 4865"/>
              <a:gd name="T88" fmla="*/ 2147483647 w 2409"/>
              <a:gd name="T89" fmla="*/ 2147483647 h 4865"/>
              <a:gd name="T90" fmla="*/ 2147483647 w 2409"/>
              <a:gd name="T91" fmla="*/ 2147483647 h 4865"/>
              <a:gd name="T92" fmla="*/ 2147483647 w 2409"/>
              <a:gd name="T93" fmla="*/ 2147483647 h 4865"/>
              <a:gd name="T94" fmla="*/ 2147483647 w 2409"/>
              <a:gd name="T95" fmla="*/ 2147483647 h 4865"/>
              <a:gd name="T96" fmla="*/ 2147483647 w 2409"/>
              <a:gd name="T97" fmla="*/ 2147483647 h 4865"/>
              <a:gd name="T98" fmla="*/ 2147483647 w 2409"/>
              <a:gd name="T99" fmla="*/ 2147483647 h 4865"/>
              <a:gd name="T100" fmla="*/ 2147483647 w 2409"/>
              <a:gd name="T101" fmla="*/ 2147483647 h 4865"/>
              <a:gd name="T102" fmla="*/ 2147483647 w 2409"/>
              <a:gd name="T103" fmla="*/ 2147483647 h 4865"/>
              <a:gd name="T104" fmla="*/ 2147483647 w 2409"/>
              <a:gd name="T105" fmla="*/ 2147483647 h 4865"/>
              <a:gd name="T106" fmla="*/ 2147483647 w 2409"/>
              <a:gd name="T107" fmla="*/ 2147483647 h 4865"/>
              <a:gd name="T108" fmla="*/ 2147483647 w 2409"/>
              <a:gd name="T109" fmla="*/ 2147483647 h 4865"/>
              <a:gd name="T110" fmla="*/ 2147483647 w 2409"/>
              <a:gd name="T111" fmla="*/ 2147483647 h 4865"/>
              <a:gd name="T112" fmla="*/ 2147483647 w 2409"/>
              <a:gd name="T113" fmla="*/ 2147483647 h 4865"/>
              <a:gd name="T114" fmla="*/ 2147483647 w 2409"/>
              <a:gd name="T115" fmla="*/ 2147483647 h 4865"/>
              <a:gd name="T116" fmla="*/ 2147483647 w 2409"/>
              <a:gd name="T117" fmla="*/ 2147483647 h 4865"/>
              <a:gd name="T118" fmla="*/ 2147483647 w 2409"/>
              <a:gd name="T119" fmla="*/ 2147483647 h 4865"/>
              <a:gd name="T120" fmla="*/ 2147483647 w 2409"/>
              <a:gd name="T121" fmla="*/ 2147483647 h 48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055268" y="1400177"/>
            <a:ext cx="5547360" cy="1476375"/>
          </a:xfrm>
        </p:spPr>
        <p:txBody>
          <a:bodyPr anchor="b" anchorCtr="0"/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045054" y="2895605"/>
            <a:ext cx="5557005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CBD8DD"/>
                </a:solidFill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2295D47-465E-4A05-802B-049480555B6D}" type="datetime1">
              <a:rPr lang="en-US"/>
              <a:pPr>
                <a:defRPr/>
              </a:pPr>
              <a:t>1/25/2024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7CAB5B-11F2-46D7-8F94-53F5F1230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646516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298448"/>
            <a:ext cx="460629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298448"/>
            <a:ext cx="4606290" cy="49377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Franklin Gothic Book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07A22E-A22E-4204-8F4C-0E99F71F60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97860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250" y="1295406"/>
            <a:ext cx="9307513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244" y="6429375"/>
            <a:ext cx="2311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5268" y="6429375"/>
            <a:ext cx="4426744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7431" y="6429375"/>
            <a:ext cx="9493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  <p:sldLayoutId id="214748492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8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8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8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1BF8C44-CFB5-41D7-A940-90FAB950FE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29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6" r:id="rId1"/>
    <p:sldLayoutId id="2147484797" r:id="rId2"/>
    <p:sldLayoutId id="2147484798" r:id="rId3"/>
    <p:sldLayoutId id="2147484799" r:id="rId4"/>
    <p:sldLayoutId id="2147484800" r:id="rId5"/>
    <p:sldLayoutId id="2147484801" r:id="rId6"/>
    <p:sldLayoutId id="2147484802" r:id="rId7"/>
    <p:sldLayoutId id="2147484803" r:id="rId8"/>
    <p:sldLayoutId id="2147484804" r:id="rId9"/>
    <p:sldLayoutId id="2147484805" r:id="rId10"/>
    <p:sldLayoutId id="2147484806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7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7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7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1BF8C44-CFB5-41D7-A940-90FAB950FE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22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8" r:id="rId1"/>
    <p:sldLayoutId id="2147484809" r:id="rId2"/>
    <p:sldLayoutId id="2147484810" r:id="rId3"/>
    <p:sldLayoutId id="2147484811" r:id="rId4"/>
    <p:sldLayoutId id="2147484812" r:id="rId5"/>
    <p:sldLayoutId id="2147484813" r:id="rId6"/>
    <p:sldLayoutId id="2147484814" r:id="rId7"/>
    <p:sldLayoutId id="2147484815" r:id="rId8"/>
    <p:sldLayoutId id="2147484816" r:id="rId9"/>
    <p:sldLayoutId id="2147484817" r:id="rId10"/>
    <p:sldLayoutId id="2147484818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5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1BF8C44-CFB5-41D7-A940-90FAB950FE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21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  <p:sldLayoutId id="2147484821" r:id="rId2"/>
    <p:sldLayoutId id="2147484822" r:id="rId3"/>
    <p:sldLayoutId id="2147484823" r:id="rId4"/>
    <p:sldLayoutId id="2147484824" r:id="rId5"/>
    <p:sldLayoutId id="2147484825" r:id="rId6"/>
    <p:sldLayoutId id="2147484826" r:id="rId7"/>
    <p:sldLayoutId id="2147484827" r:id="rId8"/>
    <p:sldLayoutId id="2147484828" r:id="rId9"/>
    <p:sldLayoutId id="2147484829" r:id="rId10"/>
    <p:sldLayoutId id="2147484830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4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4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4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1BF8C44-CFB5-41D7-A940-90FAB950FE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97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2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2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2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1BF8C44-CFB5-41D7-A940-90FAB950FE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88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1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1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1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1BF8C44-CFB5-41D7-A940-90FAB950FE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42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6" r:id="rId1"/>
    <p:sldLayoutId id="2147484857" r:id="rId2"/>
    <p:sldLayoutId id="2147484858" r:id="rId3"/>
    <p:sldLayoutId id="2147484859" r:id="rId4"/>
    <p:sldLayoutId id="2147484860" r:id="rId5"/>
    <p:sldLayoutId id="2147484861" r:id="rId6"/>
    <p:sldLayoutId id="2147484862" r:id="rId7"/>
    <p:sldLayoutId id="2147484863" r:id="rId8"/>
    <p:sldLayoutId id="2147484864" r:id="rId9"/>
    <p:sldLayoutId id="2147484865" r:id="rId10"/>
    <p:sldLayoutId id="2147484866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9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9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9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1BF8C44-CFB5-41D7-A940-90FAB950FE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195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8" r:id="rId1"/>
    <p:sldLayoutId id="2147484869" r:id="rId2"/>
    <p:sldLayoutId id="2147484870" r:id="rId3"/>
    <p:sldLayoutId id="2147484871" r:id="rId4"/>
    <p:sldLayoutId id="2147484872" r:id="rId5"/>
    <p:sldLayoutId id="2147484873" r:id="rId6"/>
    <p:sldLayoutId id="2147484874" r:id="rId7"/>
    <p:sldLayoutId id="2147484875" r:id="rId8"/>
    <p:sldLayoutId id="2147484876" r:id="rId9"/>
    <p:sldLayoutId id="2147484877" r:id="rId10"/>
    <p:sldLayoutId id="2147484878" r:id="rId11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7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8E3F6-DE14-48B2-B2BC-6FABA9630F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6" r:id="rId1"/>
    <p:sldLayoutId id="2147484917" r:id="rId2"/>
    <p:sldLayoutId id="2147484918" r:id="rId3"/>
    <p:sldLayoutId id="2147484919" r:id="rId4"/>
    <p:sldLayoutId id="2147484920" r:id="rId5"/>
    <p:sldLayoutId id="2147484921" r:id="rId6"/>
    <p:sldLayoutId id="2147484922" r:id="rId7"/>
    <p:sldLayoutId id="2147484923" r:id="rId8"/>
    <p:sldLayoutId id="2147484924" r:id="rId9"/>
    <p:sldLayoutId id="2147484925" r:id="rId10"/>
    <p:sldLayoutId id="214748492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/>
          <p:cNvGrpSpPr>
            <a:grpSpLocks/>
          </p:cNvGrpSpPr>
          <p:nvPr/>
        </p:nvGrpSpPr>
        <p:grpSpPr bwMode="auto">
          <a:xfrm>
            <a:off x="0" y="228605"/>
            <a:ext cx="2146300" cy="6638925"/>
            <a:chOff x="0" y="228600"/>
            <a:chExt cx="2145960" cy="6638760"/>
          </a:xfrm>
        </p:grpSpPr>
        <p:sp>
          <p:nvSpPr>
            <p:cNvPr id="70" name="CustomShape 2"/>
            <p:cNvSpPr/>
            <p:nvPr/>
          </p:nvSpPr>
          <p:spPr>
            <a:xfrm>
              <a:off x="0" y="2574867"/>
              <a:ext cx="75659" cy="627047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CustomShape 3"/>
            <p:cNvSpPr/>
            <p:nvPr/>
          </p:nvSpPr>
          <p:spPr>
            <a:xfrm>
              <a:off x="96293" y="3157465"/>
              <a:ext cx="486624" cy="2320867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CustomShape 4"/>
            <p:cNvSpPr/>
            <p:nvPr/>
          </p:nvSpPr>
          <p:spPr>
            <a:xfrm>
              <a:off x="606991" y="5446583"/>
              <a:ext cx="459111" cy="1420777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CustomShape 5"/>
            <p:cNvSpPr/>
            <p:nvPr/>
          </p:nvSpPr>
          <p:spPr>
            <a:xfrm>
              <a:off x="722198" y="6503832"/>
              <a:ext cx="128964" cy="363528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CustomShape 6"/>
            <p:cNvSpPr/>
            <p:nvPr/>
          </p:nvSpPr>
          <p:spPr>
            <a:xfrm>
              <a:off x="75659" y="3201914"/>
              <a:ext cx="617308" cy="3328904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CustomShape 7"/>
            <p:cNvSpPr/>
            <p:nvPr/>
          </p:nvSpPr>
          <p:spPr>
            <a:xfrm>
              <a:off x="17195" y="228600"/>
              <a:ext cx="79098" cy="2927277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CustomShape 8"/>
            <p:cNvSpPr/>
            <p:nvPr/>
          </p:nvSpPr>
          <p:spPr>
            <a:xfrm>
              <a:off x="58464" y="2944745"/>
              <a:ext cx="58464" cy="492113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CustomShape 9"/>
            <p:cNvSpPr/>
            <p:nvPr/>
          </p:nvSpPr>
          <p:spPr>
            <a:xfrm>
              <a:off x="579479" y="5478333"/>
              <a:ext cx="142720" cy="10255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CustomShape 10"/>
            <p:cNvSpPr/>
            <p:nvPr/>
          </p:nvSpPr>
          <p:spPr>
            <a:xfrm>
              <a:off x="582918" y="1398559"/>
              <a:ext cx="1563042" cy="4048024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CustomShape 11"/>
            <p:cNvSpPr/>
            <p:nvPr/>
          </p:nvSpPr>
          <p:spPr>
            <a:xfrm>
              <a:off x="694686" y="6530818"/>
              <a:ext cx="122086" cy="336542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CustomShape 12"/>
            <p:cNvSpPr/>
            <p:nvPr/>
          </p:nvSpPr>
          <p:spPr>
            <a:xfrm>
              <a:off x="579479" y="5359272"/>
              <a:ext cx="27512" cy="222244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13"/>
            <p:cNvSpPr/>
            <p:nvPr/>
          </p:nvSpPr>
          <p:spPr>
            <a:xfrm>
              <a:off x="639661" y="6245075"/>
              <a:ext cx="178830" cy="622285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5363" name="Group 14"/>
          <p:cNvGrpSpPr>
            <a:grpSpLocks/>
          </p:cNvGrpSpPr>
          <p:nvPr/>
        </p:nvGrpSpPr>
        <p:grpSpPr bwMode="auto">
          <a:xfrm>
            <a:off x="22370" y="0"/>
            <a:ext cx="2113623" cy="6853238"/>
            <a:chOff x="22320" y="0"/>
            <a:chExt cx="2114280" cy="6852960"/>
          </a:xfrm>
        </p:grpSpPr>
        <p:sp>
          <p:nvSpPr>
            <p:cNvPr id="83" name="CustomShape 15"/>
            <p:cNvSpPr/>
            <p:nvPr/>
          </p:nvSpPr>
          <p:spPr>
            <a:xfrm>
              <a:off x="22320" y="0"/>
              <a:ext cx="443844" cy="4400371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16"/>
            <p:cNvSpPr/>
            <p:nvPr/>
          </p:nvSpPr>
          <p:spPr>
            <a:xfrm>
              <a:off x="491968" y="4316238"/>
              <a:ext cx="378472" cy="1581086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17"/>
            <p:cNvSpPr/>
            <p:nvPr/>
          </p:nvSpPr>
          <p:spPr>
            <a:xfrm>
              <a:off x="901406" y="5862400"/>
              <a:ext cx="385353" cy="9905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18"/>
            <p:cNvSpPr/>
            <p:nvPr/>
          </p:nvSpPr>
          <p:spPr>
            <a:xfrm>
              <a:off x="466164" y="4363861"/>
              <a:ext cx="493733" cy="2236696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19"/>
            <p:cNvSpPr/>
            <p:nvPr/>
          </p:nvSpPr>
          <p:spPr>
            <a:xfrm>
              <a:off x="417995" y="1288998"/>
              <a:ext cx="156549" cy="302724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20"/>
            <p:cNvSpPr/>
            <p:nvPr/>
          </p:nvSpPr>
          <p:spPr>
            <a:xfrm>
              <a:off x="996024" y="6571983"/>
              <a:ext cx="118702" cy="280977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21"/>
            <p:cNvSpPr/>
            <p:nvPr/>
          </p:nvSpPr>
          <p:spPr>
            <a:xfrm>
              <a:off x="448961" y="4108283"/>
              <a:ext cx="72254" cy="511154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22"/>
            <p:cNvSpPr/>
            <p:nvPr/>
          </p:nvSpPr>
          <p:spPr>
            <a:xfrm>
              <a:off x="872161" y="3146297"/>
              <a:ext cx="1264439" cy="2716103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23"/>
            <p:cNvSpPr/>
            <p:nvPr/>
          </p:nvSpPr>
          <p:spPr>
            <a:xfrm>
              <a:off x="961618" y="6600557"/>
              <a:ext cx="106660" cy="252403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24"/>
            <p:cNvSpPr/>
            <p:nvPr/>
          </p:nvSpPr>
          <p:spPr>
            <a:xfrm>
              <a:off x="872161" y="5897324"/>
              <a:ext cx="122143" cy="673073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25"/>
            <p:cNvSpPr/>
            <p:nvPr/>
          </p:nvSpPr>
          <p:spPr>
            <a:xfrm>
              <a:off x="872161" y="5771916"/>
              <a:ext cx="34407" cy="228591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26"/>
            <p:cNvSpPr/>
            <p:nvPr/>
          </p:nvSpPr>
          <p:spPr>
            <a:xfrm>
              <a:off x="901406" y="6322757"/>
              <a:ext cx="187516" cy="530203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5" name="CustomShape 27"/>
          <p:cNvSpPr/>
          <p:nvPr/>
        </p:nvSpPr>
        <p:spPr>
          <a:xfrm>
            <a:off x="15" y="0"/>
            <a:ext cx="197777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6" name="CustomShape 28"/>
          <p:cNvSpPr/>
          <p:nvPr/>
        </p:nvSpPr>
        <p:spPr>
          <a:xfrm flipV="1">
            <a:off x="0" y="711200"/>
            <a:ext cx="1472142" cy="50800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66" name="PlaceHolder 29"/>
          <p:cNvSpPr>
            <a:spLocks noGrp="1"/>
          </p:cNvSpPr>
          <p:nvPr>
            <p:ph type="title"/>
          </p:nvPr>
        </p:nvSpPr>
        <p:spPr bwMode="auto">
          <a:xfrm>
            <a:off x="2106745" y="623888"/>
            <a:ext cx="713885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5367" name="PlaceHolder 30"/>
          <p:cNvSpPr>
            <a:spLocks noGrp="1"/>
          </p:cNvSpPr>
          <p:nvPr>
            <p:ph type="body"/>
          </p:nvPr>
        </p:nvSpPr>
        <p:spPr bwMode="auto">
          <a:xfrm>
            <a:off x="2105025" y="2133605"/>
            <a:ext cx="7140575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99" name="PlaceHolder 31"/>
          <p:cNvSpPr>
            <a:spLocks noGrp="1"/>
          </p:cNvSpPr>
          <p:nvPr>
            <p:ph type="dt"/>
          </p:nvPr>
        </p:nvSpPr>
        <p:spPr>
          <a:xfrm>
            <a:off x="8420100" y="6135861"/>
            <a:ext cx="828940" cy="369887"/>
          </a:xfrm>
          <a:prstGeom prst="rect">
            <a:avLst/>
          </a:prstGeom>
        </p:spPr>
        <p:txBody>
          <a:bodyPr anchor="ctr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solidFill>
                  <a:prstClr val="black"/>
                </a:solidFill>
                <a:latin typeface="Tinos"/>
              </a:defRPr>
            </a:lvl1pPr>
          </a:lstStyle>
          <a:p>
            <a:pPr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100" name="PlaceHolder 32"/>
          <p:cNvSpPr>
            <a:spLocks noGrp="1"/>
          </p:cNvSpPr>
          <p:nvPr>
            <p:ph type="ftr"/>
          </p:nvPr>
        </p:nvSpPr>
        <p:spPr>
          <a:xfrm>
            <a:off x="2105025" y="6135861"/>
            <a:ext cx="619297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solidFill>
                  <a:prstClr val="black"/>
                </a:solidFill>
                <a:latin typeface="Tinos"/>
              </a:defRPr>
            </a:lvl1pPr>
          </a:lstStyle>
          <a:p>
            <a:pPr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101" name="PlaceHolder 33"/>
          <p:cNvSpPr>
            <a:spLocks noGrp="1"/>
          </p:cNvSpPr>
          <p:nvPr>
            <p:ph type="sldNum"/>
          </p:nvPr>
        </p:nvSpPr>
        <p:spPr>
          <a:xfrm>
            <a:off x="553773" y="787401"/>
            <a:ext cx="632883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spc="-1">
                <a:solidFill>
                  <a:srgbClr val="FEFFFF"/>
                </a:solidFill>
                <a:latin typeface="Calibri"/>
              </a:defRPr>
            </a:lvl1pPr>
          </a:lstStyle>
          <a:p>
            <a:pPr>
              <a:defRPr/>
            </a:pPr>
            <a:fld id="{2618BE6E-B41A-4E84-8D55-F74326506B26}" type="slidenum">
              <a:rPr lang="ru-RU">
                <a:cs typeface="Arial" pitchFamily="34" charset="0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latin typeface="Tino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22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2" r:id="rId1"/>
    <p:sldLayoutId id="2147484933" r:id="rId2"/>
    <p:sldLayoutId id="2147484934" r:id="rId3"/>
    <p:sldLayoutId id="2147484935" r:id="rId4"/>
    <p:sldLayoutId id="2147484936" r:id="rId5"/>
    <p:sldLayoutId id="2147484937" r:id="rId6"/>
    <p:sldLayoutId id="2147484938" r:id="rId7"/>
    <p:sldLayoutId id="2147484939" r:id="rId8"/>
    <p:sldLayoutId id="2147484940" r:id="rId9"/>
    <p:sldLayoutId id="2147484941" r:id="rId10"/>
    <p:sldLayoutId id="2147484942" r:id="rId11"/>
    <p:sldLayoutId id="21474849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9250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250" y="1295406"/>
            <a:ext cx="9307513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244" y="6429375"/>
            <a:ext cx="2311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5268" y="6429375"/>
            <a:ext cx="4426744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7431" y="6429375"/>
            <a:ext cx="9493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5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53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"/>
          <p:cNvGrpSpPr>
            <a:grpSpLocks/>
          </p:cNvGrpSpPr>
          <p:nvPr/>
        </p:nvGrpSpPr>
        <p:grpSpPr bwMode="auto">
          <a:xfrm>
            <a:off x="0" y="228605"/>
            <a:ext cx="2146300" cy="6638925"/>
            <a:chOff x="0" y="228600"/>
            <a:chExt cx="2145960" cy="6638760"/>
          </a:xfrm>
        </p:grpSpPr>
        <p:sp>
          <p:nvSpPr>
            <p:cNvPr id="139" name="CustomShape 2"/>
            <p:cNvSpPr/>
            <p:nvPr/>
          </p:nvSpPr>
          <p:spPr>
            <a:xfrm>
              <a:off x="0" y="2574867"/>
              <a:ext cx="75659" cy="627047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CustomShape 3"/>
            <p:cNvSpPr/>
            <p:nvPr/>
          </p:nvSpPr>
          <p:spPr>
            <a:xfrm>
              <a:off x="96293" y="3157465"/>
              <a:ext cx="486624" cy="2320867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CustomShape 4"/>
            <p:cNvSpPr/>
            <p:nvPr/>
          </p:nvSpPr>
          <p:spPr>
            <a:xfrm>
              <a:off x="606991" y="5446583"/>
              <a:ext cx="459111" cy="1420777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CustomShape 5"/>
            <p:cNvSpPr/>
            <p:nvPr/>
          </p:nvSpPr>
          <p:spPr>
            <a:xfrm>
              <a:off x="722198" y="6503832"/>
              <a:ext cx="128964" cy="363528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CustomShape 6"/>
            <p:cNvSpPr/>
            <p:nvPr/>
          </p:nvSpPr>
          <p:spPr>
            <a:xfrm>
              <a:off x="75659" y="3201914"/>
              <a:ext cx="617308" cy="3328904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7"/>
            <p:cNvSpPr/>
            <p:nvPr/>
          </p:nvSpPr>
          <p:spPr>
            <a:xfrm>
              <a:off x="17195" y="228600"/>
              <a:ext cx="79098" cy="2927277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5" name="CustomShape 8"/>
            <p:cNvSpPr/>
            <p:nvPr/>
          </p:nvSpPr>
          <p:spPr>
            <a:xfrm>
              <a:off x="58464" y="2944745"/>
              <a:ext cx="58464" cy="492113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6" name="CustomShape 9"/>
            <p:cNvSpPr/>
            <p:nvPr/>
          </p:nvSpPr>
          <p:spPr>
            <a:xfrm>
              <a:off x="579479" y="5478333"/>
              <a:ext cx="142720" cy="10255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CustomShape 10"/>
            <p:cNvSpPr/>
            <p:nvPr/>
          </p:nvSpPr>
          <p:spPr>
            <a:xfrm>
              <a:off x="582918" y="1398559"/>
              <a:ext cx="1563042" cy="4048024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CustomShape 11"/>
            <p:cNvSpPr/>
            <p:nvPr/>
          </p:nvSpPr>
          <p:spPr>
            <a:xfrm>
              <a:off x="694686" y="6530818"/>
              <a:ext cx="122086" cy="336542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9" name="CustomShape 12"/>
            <p:cNvSpPr/>
            <p:nvPr/>
          </p:nvSpPr>
          <p:spPr>
            <a:xfrm>
              <a:off x="579479" y="5359272"/>
              <a:ext cx="27512" cy="222244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0" name="CustomShape 13"/>
            <p:cNvSpPr/>
            <p:nvPr/>
          </p:nvSpPr>
          <p:spPr>
            <a:xfrm>
              <a:off x="639661" y="6245075"/>
              <a:ext cx="178830" cy="622285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4099" name="Group 14"/>
          <p:cNvGrpSpPr>
            <a:grpSpLocks/>
          </p:cNvGrpSpPr>
          <p:nvPr/>
        </p:nvGrpSpPr>
        <p:grpSpPr bwMode="auto">
          <a:xfrm>
            <a:off x="22370" y="0"/>
            <a:ext cx="2113623" cy="6853238"/>
            <a:chOff x="22320" y="0"/>
            <a:chExt cx="2114280" cy="6852960"/>
          </a:xfrm>
        </p:grpSpPr>
        <p:sp>
          <p:nvSpPr>
            <p:cNvPr id="152" name="CustomShape 15"/>
            <p:cNvSpPr/>
            <p:nvPr/>
          </p:nvSpPr>
          <p:spPr>
            <a:xfrm>
              <a:off x="22320" y="0"/>
              <a:ext cx="443844" cy="4400371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3" name="CustomShape 16"/>
            <p:cNvSpPr/>
            <p:nvPr/>
          </p:nvSpPr>
          <p:spPr>
            <a:xfrm>
              <a:off x="491968" y="4316238"/>
              <a:ext cx="378472" cy="1581086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" name="CustomShape 17"/>
            <p:cNvSpPr/>
            <p:nvPr/>
          </p:nvSpPr>
          <p:spPr>
            <a:xfrm>
              <a:off x="901406" y="5862400"/>
              <a:ext cx="385353" cy="9905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CustomShape 18"/>
            <p:cNvSpPr/>
            <p:nvPr/>
          </p:nvSpPr>
          <p:spPr>
            <a:xfrm>
              <a:off x="466164" y="4363861"/>
              <a:ext cx="493733" cy="2236696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" name="CustomShape 19"/>
            <p:cNvSpPr/>
            <p:nvPr/>
          </p:nvSpPr>
          <p:spPr>
            <a:xfrm>
              <a:off x="417995" y="1288998"/>
              <a:ext cx="156549" cy="302724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" name="CustomShape 20"/>
            <p:cNvSpPr/>
            <p:nvPr/>
          </p:nvSpPr>
          <p:spPr>
            <a:xfrm>
              <a:off x="996024" y="6571983"/>
              <a:ext cx="118702" cy="280977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8" name="CustomShape 21"/>
            <p:cNvSpPr/>
            <p:nvPr/>
          </p:nvSpPr>
          <p:spPr>
            <a:xfrm>
              <a:off x="448961" y="4108283"/>
              <a:ext cx="72254" cy="511154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9" name="CustomShape 22"/>
            <p:cNvSpPr/>
            <p:nvPr/>
          </p:nvSpPr>
          <p:spPr>
            <a:xfrm>
              <a:off x="872161" y="3146297"/>
              <a:ext cx="1264439" cy="2716103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0" name="CustomShape 23"/>
            <p:cNvSpPr/>
            <p:nvPr/>
          </p:nvSpPr>
          <p:spPr>
            <a:xfrm>
              <a:off x="961618" y="6600557"/>
              <a:ext cx="106660" cy="252403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1" name="CustomShape 24"/>
            <p:cNvSpPr/>
            <p:nvPr/>
          </p:nvSpPr>
          <p:spPr>
            <a:xfrm>
              <a:off x="872161" y="5897324"/>
              <a:ext cx="122143" cy="673073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2" name="CustomShape 25"/>
            <p:cNvSpPr/>
            <p:nvPr/>
          </p:nvSpPr>
          <p:spPr>
            <a:xfrm>
              <a:off x="872161" y="5771916"/>
              <a:ext cx="34407" cy="228591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" name="CustomShape 26"/>
            <p:cNvSpPr/>
            <p:nvPr/>
          </p:nvSpPr>
          <p:spPr>
            <a:xfrm>
              <a:off x="901406" y="6322757"/>
              <a:ext cx="187516" cy="530203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4" name="CustomShape 27"/>
          <p:cNvSpPr/>
          <p:nvPr/>
        </p:nvSpPr>
        <p:spPr>
          <a:xfrm>
            <a:off x="15" y="0"/>
            <a:ext cx="197777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5" name="CustomShape 28"/>
          <p:cNvSpPr/>
          <p:nvPr/>
        </p:nvSpPr>
        <p:spPr>
          <a:xfrm flipV="1">
            <a:off x="0" y="711200"/>
            <a:ext cx="1472142" cy="50800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PlaceHolder 29"/>
          <p:cNvSpPr>
            <a:spLocks noGrp="1"/>
          </p:cNvSpPr>
          <p:nvPr>
            <p:ph type="dt"/>
          </p:nvPr>
        </p:nvSpPr>
        <p:spPr>
          <a:xfrm>
            <a:off x="8420100" y="6135901"/>
            <a:ext cx="828940" cy="369887"/>
          </a:xfrm>
          <a:prstGeom prst="rect">
            <a:avLst/>
          </a:prstGeom>
        </p:spPr>
        <p:txBody>
          <a:bodyPr anchor="ctr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solidFill>
                  <a:prstClr val="black"/>
                </a:solidFill>
                <a:latin typeface="Tinos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7" name="PlaceHolder 30"/>
          <p:cNvSpPr>
            <a:spLocks noGrp="1"/>
          </p:cNvSpPr>
          <p:nvPr>
            <p:ph type="ftr"/>
          </p:nvPr>
        </p:nvSpPr>
        <p:spPr>
          <a:xfrm>
            <a:off x="2105025" y="6135901"/>
            <a:ext cx="619297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solidFill>
                  <a:prstClr val="black"/>
                </a:solidFill>
                <a:latin typeface="Tinos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8" name="PlaceHolder 31"/>
          <p:cNvSpPr>
            <a:spLocks noGrp="1"/>
          </p:cNvSpPr>
          <p:nvPr>
            <p:ph type="sldNum"/>
          </p:nvPr>
        </p:nvSpPr>
        <p:spPr>
          <a:xfrm>
            <a:off x="553773" y="787401"/>
            <a:ext cx="632883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spc="-1">
                <a:solidFill>
                  <a:srgbClr val="FEFFFF"/>
                </a:solidFill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0C17C006-C052-484E-BF1B-594CE960FF8B}" type="slidenum">
              <a:rPr lang="ru-RU"/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latin typeface="Tinos"/>
            </a:endParaRPr>
          </a:p>
        </p:txBody>
      </p:sp>
      <p:sp>
        <p:nvSpPr>
          <p:cNvPr id="4105" name="PlaceHolder 32"/>
          <p:cNvSpPr>
            <a:spLocks noGrp="1"/>
          </p:cNvSpPr>
          <p:nvPr>
            <p:ph type="title"/>
          </p:nvPr>
        </p:nvSpPr>
        <p:spPr bwMode="auto">
          <a:xfrm>
            <a:off x="495300" y="273050"/>
            <a:ext cx="89154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Для правки текста заглавия щёлкните мышью</a:t>
            </a:r>
          </a:p>
        </p:txBody>
      </p:sp>
      <p:sp>
        <p:nvSpPr>
          <p:cNvPr id="170" name="PlaceHolder 33"/>
          <p:cNvSpPr>
            <a:spLocks noGrp="1"/>
          </p:cNvSpPr>
          <p:nvPr>
            <p:ph type="body"/>
          </p:nvPr>
        </p:nvSpPr>
        <p:spPr>
          <a:xfrm>
            <a:off x="495300" y="1604967"/>
            <a:ext cx="8915400" cy="397668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en-US"/>
              <a:t>Для правки структуры щёлкните мышью</a:t>
            </a:r>
          </a:p>
          <a:p>
            <a:pPr lvl="1"/>
            <a:r>
              <a:rPr lang="en-US"/>
              <a:t>Второй уровень структуры</a:t>
            </a:r>
          </a:p>
          <a:p>
            <a:pPr lvl="2"/>
            <a:r>
              <a:rPr lang="en-US"/>
              <a:t>Третий уровень структуры</a:t>
            </a:r>
          </a:p>
          <a:p>
            <a:pPr lvl="3"/>
            <a:r>
              <a:rPr lang="en-US"/>
              <a:t>Четвёртый уровень структуры</a:t>
            </a:r>
          </a:p>
          <a:p>
            <a:pPr lvl="4"/>
            <a:r>
              <a:rPr lang="en-US"/>
              <a:t>Пятый уровень структуры</a:t>
            </a:r>
          </a:p>
          <a:p>
            <a:pPr lvl="5"/>
            <a:r>
              <a:rPr lang="en-US"/>
              <a:t>Шестой уровень структуры</a:t>
            </a:r>
          </a:p>
          <a:p>
            <a:pPr lvl="6"/>
            <a:r>
              <a:rPr lang="en-US"/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395198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  <p:sldLayoutId id="21474846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"/>
          <p:cNvGrpSpPr>
            <a:grpSpLocks/>
          </p:cNvGrpSpPr>
          <p:nvPr/>
        </p:nvGrpSpPr>
        <p:grpSpPr bwMode="auto">
          <a:xfrm>
            <a:off x="0" y="228605"/>
            <a:ext cx="2146300" cy="6638925"/>
            <a:chOff x="0" y="228600"/>
            <a:chExt cx="2145960" cy="6638760"/>
          </a:xfrm>
        </p:grpSpPr>
        <p:sp>
          <p:nvSpPr>
            <p:cNvPr id="139" name="CustomShape 2"/>
            <p:cNvSpPr/>
            <p:nvPr/>
          </p:nvSpPr>
          <p:spPr>
            <a:xfrm>
              <a:off x="0" y="2574867"/>
              <a:ext cx="75659" cy="627047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CustomShape 3"/>
            <p:cNvSpPr/>
            <p:nvPr/>
          </p:nvSpPr>
          <p:spPr>
            <a:xfrm>
              <a:off x="96293" y="3157465"/>
              <a:ext cx="486624" cy="2320867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CustomShape 4"/>
            <p:cNvSpPr/>
            <p:nvPr/>
          </p:nvSpPr>
          <p:spPr>
            <a:xfrm>
              <a:off x="606991" y="5446583"/>
              <a:ext cx="459111" cy="1420777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CustomShape 5"/>
            <p:cNvSpPr/>
            <p:nvPr/>
          </p:nvSpPr>
          <p:spPr>
            <a:xfrm>
              <a:off x="722198" y="6503832"/>
              <a:ext cx="128964" cy="363528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CustomShape 6"/>
            <p:cNvSpPr/>
            <p:nvPr/>
          </p:nvSpPr>
          <p:spPr>
            <a:xfrm>
              <a:off x="75659" y="3201914"/>
              <a:ext cx="617308" cy="3328904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7"/>
            <p:cNvSpPr/>
            <p:nvPr/>
          </p:nvSpPr>
          <p:spPr>
            <a:xfrm>
              <a:off x="17195" y="228600"/>
              <a:ext cx="79098" cy="2927277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5" name="CustomShape 8"/>
            <p:cNvSpPr/>
            <p:nvPr/>
          </p:nvSpPr>
          <p:spPr>
            <a:xfrm>
              <a:off x="58464" y="2944745"/>
              <a:ext cx="58464" cy="492113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6" name="CustomShape 9"/>
            <p:cNvSpPr/>
            <p:nvPr/>
          </p:nvSpPr>
          <p:spPr>
            <a:xfrm>
              <a:off x="579479" y="5478333"/>
              <a:ext cx="142720" cy="102550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CustomShape 10"/>
            <p:cNvSpPr/>
            <p:nvPr/>
          </p:nvSpPr>
          <p:spPr>
            <a:xfrm>
              <a:off x="582918" y="1398559"/>
              <a:ext cx="1563042" cy="4048024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CustomShape 11"/>
            <p:cNvSpPr/>
            <p:nvPr/>
          </p:nvSpPr>
          <p:spPr>
            <a:xfrm>
              <a:off x="694686" y="6530818"/>
              <a:ext cx="122086" cy="336542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9" name="CustomShape 12"/>
            <p:cNvSpPr/>
            <p:nvPr/>
          </p:nvSpPr>
          <p:spPr>
            <a:xfrm>
              <a:off x="579479" y="5359272"/>
              <a:ext cx="27512" cy="222244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0" name="CustomShape 13"/>
            <p:cNvSpPr/>
            <p:nvPr/>
          </p:nvSpPr>
          <p:spPr>
            <a:xfrm>
              <a:off x="639661" y="6245075"/>
              <a:ext cx="178830" cy="622285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9219" name="Group 14"/>
          <p:cNvGrpSpPr>
            <a:grpSpLocks/>
          </p:cNvGrpSpPr>
          <p:nvPr/>
        </p:nvGrpSpPr>
        <p:grpSpPr bwMode="auto">
          <a:xfrm>
            <a:off x="22370" y="0"/>
            <a:ext cx="2113623" cy="6853238"/>
            <a:chOff x="22320" y="0"/>
            <a:chExt cx="2114280" cy="6852960"/>
          </a:xfrm>
        </p:grpSpPr>
        <p:sp>
          <p:nvSpPr>
            <p:cNvPr id="152" name="CustomShape 15"/>
            <p:cNvSpPr/>
            <p:nvPr/>
          </p:nvSpPr>
          <p:spPr>
            <a:xfrm>
              <a:off x="22320" y="0"/>
              <a:ext cx="443844" cy="4400371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3" name="CustomShape 16"/>
            <p:cNvSpPr/>
            <p:nvPr/>
          </p:nvSpPr>
          <p:spPr>
            <a:xfrm>
              <a:off x="491968" y="4316238"/>
              <a:ext cx="378472" cy="1581086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" name="CustomShape 17"/>
            <p:cNvSpPr/>
            <p:nvPr/>
          </p:nvSpPr>
          <p:spPr>
            <a:xfrm>
              <a:off x="901406" y="5862400"/>
              <a:ext cx="385353" cy="9905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CustomShape 18"/>
            <p:cNvSpPr/>
            <p:nvPr/>
          </p:nvSpPr>
          <p:spPr>
            <a:xfrm>
              <a:off x="466164" y="4363861"/>
              <a:ext cx="493733" cy="2236696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" name="CustomShape 19"/>
            <p:cNvSpPr/>
            <p:nvPr/>
          </p:nvSpPr>
          <p:spPr>
            <a:xfrm>
              <a:off x="417995" y="1288998"/>
              <a:ext cx="156549" cy="302724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" name="CustomShape 20"/>
            <p:cNvSpPr/>
            <p:nvPr/>
          </p:nvSpPr>
          <p:spPr>
            <a:xfrm>
              <a:off x="996024" y="6571983"/>
              <a:ext cx="118702" cy="280977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8" name="CustomShape 21"/>
            <p:cNvSpPr/>
            <p:nvPr/>
          </p:nvSpPr>
          <p:spPr>
            <a:xfrm>
              <a:off x="448961" y="4108283"/>
              <a:ext cx="72254" cy="511154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9" name="CustomShape 22"/>
            <p:cNvSpPr/>
            <p:nvPr/>
          </p:nvSpPr>
          <p:spPr>
            <a:xfrm>
              <a:off x="872161" y="3146297"/>
              <a:ext cx="1264439" cy="2716103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0" name="CustomShape 23"/>
            <p:cNvSpPr/>
            <p:nvPr/>
          </p:nvSpPr>
          <p:spPr>
            <a:xfrm>
              <a:off x="961618" y="6600557"/>
              <a:ext cx="106660" cy="252403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1" name="CustomShape 24"/>
            <p:cNvSpPr/>
            <p:nvPr/>
          </p:nvSpPr>
          <p:spPr>
            <a:xfrm>
              <a:off x="872161" y="5897324"/>
              <a:ext cx="122143" cy="673073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2" name="CustomShape 25"/>
            <p:cNvSpPr/>
            <p:nvPr/>
          </p:nvSpPr>
          <p:spPr>
            <a:xfrm>
              <a:off x="872161" y="5771916"/>
              <a:ext cx="34407" cy="228591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" name="CustomShape 26"/>
            <p:cNvSpPr/>
            <p:nvPr/>
          </p:nvSpPr>
          <p:spPr>
            <a:xfrm>
              <a:off x="901406" y="6322757"/>
              <a:ext cx="187516" cy="530203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64" name="CustomShape 27"/>
          <p:cNvSpPr/>
          <p:nvPr/>
        </p:nvSpPr>
        <p:spPr>
          <a:xfrm>
            <a:off x="15" y="0"/>
            <a:ext cx="197777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5" name="CustomShape 28"/>
          <p:cNvSpPr/>
          <p:nvPr/>
        </p:nvSpPr>
        <p:spPr>
          <a:xfrm flipV="1">
            <a:off x="0" y="711200"/>
            <a:ext cx="1472142" cy="50800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PlaceHolder 29"/>
          <p:cNvSpPr>
            <a:spLocks noGrp="1"/>
          </p:cNvSpPr>
          <p:nvPr>
            <p:ph type="dt"/>
          </p:nvPr>
        </p:nvSpPr>
        <p:spPr>
          <a:xfrm>
            <a:off x="8420100" y="6135895"/>
            <a:ext cx="828940" cy="369887"/>
          </a:xfrm>
          <a:prstGeom prst="rect">
            <a:avLst/>
          </a:prstGeom>
        </p:spPr>
        <p:txBody>
          <a:bodyPr anchor="ctr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solidFill>
                  <a:prstClr val="black"/>
                </a:solidFill>
                <a:latin typeface="Tinos"/>
              </a:defRPr>
            </a:lvl1pPr>
          </a:lstStyle>
          <a:p>
            <a:pPr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167" name="PlaceHolder 30"/>
          <p:cNvSpPr>
            <a:spLocks noGrp="1"/>
          </p:cNvSpPr>
          <p:nvPr>
            <p:ph type="ftr"/>
          </p:nvPr>
        </p:nvSpPr>
        <p:spPr>
          <a:xfrm>
            <a:off x="2105025" y="6135895"/>
            <a:ext cx="619297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2400" spc="-1">
                <a:solidFill>
                  <a:prstClr val="black"/>
                </a:solidFill>
                <a:latin typeface="Tinos"/>
              </a:defRPr>
            </a:lvl1pPr>
          </a:lstStyle>
          <a:p>
            <a:pPr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168" name="PlaceHolder 31"/>
          <p:cNvSpPr>
            <a:spLocks noGrp="1"/>
          </p:cNvSpPr>
          <p:nvPr>
            <p:ph type="sldNum"/>
          </p:nvPr>
        </p:nvSpPr>
        <p:spPr>
          <a:xfrm>
            <a:off x="553773" y="787401"/>
            <a:ext cx="632883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spc="-1">
                <a:solidFill>
                  <a:srgbClr val="FEFFFF"/>
                </a:solidFill>
                <a:latin typeface="Calibri"/>
              </a:defRPr>
            </a:lvl1pPr>
          </a:lstStyle>
          <a:p>
            <a:pPr>
              <a:defRPr/>
            </a:pPr>
            <a:fld id="{DE3E9DA8-0998-421D-A7C8-AEA73DA695EC}" type="slidenum">
              <a:rPr lang="ru-RU">
                <a:cs typeface="Arial" pitchFamily="34" charset="0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latin typeface="Tinos"/>
              <a:cs typeface="Arial" pitchFamily="34" charset="0"/>
            </a:endParaRPr>
          </a:p>
        </p:txBody>
      </p:sp>
      <p:sp>
        <p:nvSpPr>
          <p:cNvPr id="9225" name="PlaceHolder 32"/>
          <p:cNvSpPr>
            <a:spLocks noGrp="1"/>
          </p:cNvSpPr>
          <p:nvPr>
            <p:ph type="title"/>
          </p:nvPr>
        </p:nvSpPr>
        <p:spPr bwMode="auto">
          <a:xfrm>
            <a:off x="495300" y="273050"/>
            <a:ext cx="89154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Для правки текста заглавия щёлкните мышью</a:t>
            </a:r>
          </a:p>
        </p:txBody>
      </p:sp>
      <p:sp>
        <p:nvSpPr>
          <p:cNvPr id="170" name="PlaceHolder 33"/>
          <p:cNvSpPr>
            <a:spLocks noGrp="1"/>
          </p:cNvSpPr>
          <p:nvPr>
            <p:ph type="body"/>
          </p:nvPr>
        </p:nvSpPr>
        <p:spPr>
          <a:xfrm>
            <a:off x="495300" y="1604967"/>
            <a:ext cx="8915400" cy="397668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en-US"/>
              <a:t>Для правки структуры щёлкните мышью</a:t>
            </a:r>
          </a:p>
          <a:p>
            <a:pPr lvl="1"/>
            <a:r>
              <a:rPr lang="en-US"/>
              <a:t>Второй уровень структуры</a:t>
            </a:r>
          </a:p>
          <a:p>
            <a:pPr lvl="2"/>
            <a:r>
              <a:rPr lang="en-US"/>
              <a:t>Третий уровень структуры</a:t>
            </a:r>
          </a:p>
          <a:p>
            <a:pPr lvl="3"/>
            <a:r>
              <a:rPr lang="en-US"/>
              <a:t>Четвёртый уровень структуры</a:t>
            </a:r>
          </a:p>
          <a:p>
            <a:pPr lvl="4"/>
            <a:r>
              <a:rPr lang="en-US"/>
              <a:t>Пятый уровень структуры</a:t>
            </a:r>
          </a:p>
          <a:p>
            <a:pPr lvl="5"/>
            <a:r>
              <a:rPr lang="en-US"/>
              <a:t>Шестой уровень структуры</a:t>
            </a:r>
          </a:p>
          <a:p>
            <a:pPr lvl="6"/>
            <a:r>
              <a:rPr lang="en-US"/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142010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  <p:sldLayoutId id="21474846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299250" y="228600"/>
            <a:ext cx="93075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250" y="1295400"/>
            <a:ext cx="9307513" cy="493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244" y="6429375"/>
            <a:ext cx="2311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48231E"/>
                </a:solidFill>
                <a:latin typeface="Candar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5269" y="6429375"/>
            <a:ext cx="4426744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48231E"/>
                </a:solidFill>
                <a:latin typeface="Candar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7431" y="6429375"/>
            <a:ext cx="9493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48231E"/>
                </a:solidFill>
                <a:latin typeface="Candara"/>
                <a:cs typeface="+mn-cs"/>
              </a:defRPr>
            </a:lvl1pPr>
          </a:lstStyle>
          <a:p>
            <a:pPr>
              <a:defRPr/>
            </a:pPr>
            <a:fld id="{556A0394-9900-4BC9-A4A3-2A51C3353F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83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  <p:sldLayoutId id="2147484668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ts val="40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9pPr>
    </p:titleStyle>
    <p:bodyStyle>
      <a:lvl1pPr marL="171450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kern="1200" spc="3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1051287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53" name="Текст 7"/>
          <p:cNvSpPr>
            <a:spLocks noGrp="1"/>
          </p:cNvSpPr>
          <p:nvPr>
            <p:ph type="body" idx="1"/>
          </p:nvPr>
        </p:nvSpPr>
        <p:spPr bwMode="auto">
          <a:xfrm>
            <a:off x="330200" y="1554163"/>
            <a:ext cx="94107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7016750" y="76201"/>
            <a:ext cx="272415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72798F-22E5-47B2-AB6A-7F607F536802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384550" y="76201"/>
            <a:ext cx="36322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15400" y="6477197"/>
            <a:ext cx="8255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CECF11-87FC-4FFD-AC02-6DF923807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30200" y="457200"/>
            <a:ext cx="94107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57212" y="1051287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57212" y="1058375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9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1051277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53" name="Текст 7"/>
          <p:cNvSpPr>
            <a:spLocks noGrp="1"/>
          </p:cNvSpPr>
          <p:nvPr>
            <p:ph type="body" idx="1"/>
          </p:nvPr>
        </p:nvSpPr>
        <p:spPr bwMode="auto">
          <a:xfrm>
            <a:off x="330200" y="1554163"/>
            <a:ext cx="94107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7016750" y="76201"/>
            <a:ext cx="272415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72798F-22E5-47B2-AB6A-7F607F536802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384550" y="76201"/>
            <a:ext cx="36322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15400" y="6477187"/>
            <a:ext cx="8255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CECF11-87FC-4FFD-AC02-6DF923807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30200" y="457200"/>
            <a:ext cx="94107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57212" y="1051277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57212" y="1058365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8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299250" y="228600"/>
            <a:ext cx="93075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250" y="1295400"/>
            <a:ext cx="9307513" cy="493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244" y="6429375"/>
            <a:ext cx="2311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48231E"/>
                </a:solidFill>
                <a:latin typeface="Candar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5269" y="6429375"/>
            <a:ext cx="4426744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48231E"/>
                </a:solidFill>
                <a:latin typeface="Candar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7431" y="6429375"/>
            <a:ext cx="9493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48231E"/>
                </a:solidFill>
                <a:latin typeface="Candara"/>
                <a:cs typeface="+mn-cs"/>
              </a:defRPr>
            </a:lvl1pPr>
          </a:lstStyle>
          <a:p>
            <a:pPr>
              <a:defRPr/>
            </a:pPr>
            <a:fld id="{556A0394-9900-4BC9-A4A3-2A51C3353F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66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  <p:sldLayoutId id="2147484730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ts val="40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9pPr>
    </p:titleStyle>
    <p:bodyStyle>
      <a:lvl1pPr marL="171450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kern="1200" spc="3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299250" y="228600"/>
            <a:ext cx="93075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250" y="1295400"/>
            <a:ext cx="9307513" cy="4933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244" y="6429375"/>
            <a:ext cx="2311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48231E"/>
                </a:solidFill>
                <a:latin typeface="Candar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5269" y="6429375"/>
            <a:ext cx="4426744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48231E"/>
                </a:solidFill>
                <a:latin typeface="Candar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7431" y="6429375"/>
            <a:ext cx="9493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48231E"/>
                </a:solidFill>
                <a:latin typeface="Candara"/>
                <a:cs typeface="+mn-cs"/>
              </a:defRPr>
            </a:lvl1pPr>
          </a:lstStyle>
          <a:p>
            <a:pPr>
              <a:defRPr/>
            </a:pPr>
            <a:fld id="{A305820C-DF68-4CD0-8D7D-CA8C333FEF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4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  <p:sldLayoutId id="2147484756" r:id="rId12"/>
    <p:sldLayoutId id="2147484930" r:id="rId13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ts val="40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3600">
          <a:solidFill>
            <a:schemeClr val="tx2"/>
          </a:solidFill>
          <a:latin typeface="Candara" pitchFamily="34" charset="0"/>
          <a:cs typeface="Tunga" pitchFamily="34" charset="0"/>
        </a:defRPr>
      </a:lvl9pPr>
    </p:titleStyle>
    <p:bodyStyle>
      <a:lvl1pPr marL="171450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200" kern="1200" spc="3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7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8.xml"/><Relationship Id="rId5" Type="http://schemas.openxmlformats.org/officeDocument/2006/relationships/image" Target="../media/image19.png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7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27.jpeg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1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image" Target="../media/image9.jpe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microsoft.com/office/2007/relationships/hdphoto" Target="../media/hdphoto1.wdp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2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png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27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27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27.jpe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71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27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75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76.png"/><Relationship Id="rId7" Type="http://schemas.openxmlformats.org/officeDocument/2006/relationships/chart" Target="../charts/chart1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9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0" Type="http://schemas.openxmlformats.org/officeDocument/2006/relationships/image" Target="../media/image83.jpe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chart" Target="../charts/char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chart" Target="../charts/char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1.xml"/><Relationship Id="rId6" Type="http://schemas.openxmlformats.org/officeDocument/2006/relationships/chart" Target="../charts/char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365828"/>
            <a:ext cx="5486400" cy="2459424"/>
          </a:xfrm>
        </p:spPr>
        <p:txBody>
          <a:bodyPr>
            <a:noAutofit/>
          </a:bodyPr>
          <a:lstStyle/>
          <a:p>
            <a:pPr algn="ctr">
              <a:spcBef>
                <a:spcPts val="1"/>
              </a:spcBef>
            </a:pPr>
            <a:r>
              <a:rPr lang="ru-RU" sz="2600" b="1" i="1" dirty="0" smtClean="0">
                <a:latin typeface="Times New Roman" panose="02020603050405020304" pitchFamily="18" charset="0"/>
                <a:ea typeface="Segoe UI Historic" pitchFamily="34" charset="0"/>
                <a:cs typeface="Segoe UI Historic" pitchFamily="34" charset="0"/>
              </a:rPr>
              <a:t>Бюджет</a:t>
            </a:r>
            <a:r>
              <a:rPr lang="ru-RU" sz="2600" b="1" i="1" dirty="0">
                <a:latin typeface="Times New Roman" panose="02020603050405020304" pitchFamily="18" charset="0"/>
                <a:ea typeface="Segoe UI Historic" pitchFamily="34" charset="0"/>
                <a:cs typeface="Segoe UI Historic" pitchFamily="34" charset="0"/>
              </a:rPr>
              <a:t/>
            </a:r>
            <a:br>
              <a:rPr lang="ru-RU" sz="2600" b="1" i="1" dirty="0">
                <a:latin typeface="Times New Roman" panose="02020603050405020304" pitchFamily="18" charset="0"/>
                <a:ea typeface="Segoe UI Historic" pitchFamily="34" charset="0"/>
                <a:cs typeface="Segoe UI Historic" pitchFamily="34" charset="0"/>
              </a:rPr>
            </a:br>
            <a:r>
              <a:rPr lang="ru-RU" sz="2600" b="1" i="1" dirty="0">
                <a:latin typeface="Times New Roman" panose="02020603050405020304" pitchFamily="18" charset="0"/>
                <a:ea typeface="Segoe UI Historic" pitchFamily="34" charset="0"/>
                <a:cs typeface="Segoe UI Historic" pitchFamily="34" charset="0"/>
              </a:rPr>
              <a:t> Добрянского городского </a:t>
            </a:r>
            <a:r>
              <a:rPr lang="ru-RU" sz="2600" b="1" i="1" dirty="0" smtClean="0">
                <a:latin typeface="Times New Roman" panose="02020603050405020304" pitchFamily="18" charset="0"/>
                <a:ea typeface="Segoe UI Historic" pitchFamily="34" charset="0"/>
                <a:cs typeface="Segoe UI Historic" pitchFamily="34" charset="0"/>
              </a:rPr>
              <a:t>округа Пермского края</a:t>
            </a:r>
            <a:br>
              <a:rPr lang="ru-RU" sz="2600" b="1" i="1" dirty="0" smtClean="0">
                <a:latin typeface="Times New Roman" panose="02020603050405020304" pitchFamily="18" charset="0"/>
                <a:ea typeface="Segoe UI Historic" pitchFamily="34" charset="0"/>
                <a:cs typeface="Segoe UI Historic" pitchFamily="34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ea typeface="Segoe UI Historic" pitchFamily="34" charset="0"/>
                <a:cs typeface="Segoe UI Historic" pitchFamily="34" charset="0"/>
              </a:rPr>
              <a:t>на 2024 </a:t>
            </a:r>
            <a:r>
              <a:rPr lang="ru-RU" sz="2600" b="1" i="1" dirty="0">
                <a:latin typeface="Times New Roman" panose="02020603050405020304" pitchFamily="18" charset="0"/>
                <a:ea typeface="Segoe UI Historic" pitchFamily="34" charset="0"/>
                <a:cs typeface="Segoe UI Historic" pitchFamily="34" charset="0"/>
              </a:rPr>
              <a:t>год и на плановый период </a:t>
            </a:r>
            <a:br>
              <a:rPr lang="ru-RU" sz="2600" b="1" i="1" dirty="0">
                <a:latin typeface="Times New Roman" panose="02020603050405020304" pitchFamily="18" charset="0"/>
                <a:ea typeface="Segoe UI Historic" pitchFamily="34" charset="0"/>
                <a:cs typeface="Segoe UI Historic" pitchFamily="34" charset="0"/>
              </a:rPr>
            </a:br>
            <a:r>
              <a:rPr lang="ru-RU" sz="2600" b="1" i="1" dirty="0" smtClean="0">
                <a:latin typeface="Times New Roman" panose="02020603050405020304" pitchFamily="18" charset="0"/>
                <a:ea typeface="Segoe UI Historic" pitchFamily="34" charset="0"/>
                <a:cs typeface="Segoe UI Historic" pitchFamily="34" charset="0"/>
              </a:rPr>
              <a:t>2025 и 2026 </a:t>
            </a:r>
            <a:r>
              <a:rPr lang="ru-RU" sz="2600" b="1" i="1" dirty="0">
                <a:latin typeface="Times New Roman" panose="02020603050405020304" pitchFamily="18" charset="0"/>
                <a:ea typeface="Segoe UI Historic" pitchFamily="34" charset="0"/>
                <a:cs typeface="Segoe UI Historic" pitchFamily="34" charset="0"/>
              </a:rPr>
              <a:t>годов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61161" y="573024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50" y="2"/>
            <a:ext cx="2925611" cy="278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825496"/>
            <a:ext cx="2110100" cy="203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esktop\презентация 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838" y="4825496"/>
            <a:ext cx="3569959" cy="203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esktop\полазна обща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32" y="0"/>
            <a:ext cx="2772229" cy="278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8" r="31058"/>
          <a:stretch>
            <a:fillRect/>
          </a:stretch>
        </p:blipFill>
        <p:spPr bwMode="auto">
          <a:xfrm>
            <a:off x="5479259" y="244"/>
            <a:ext cx="44267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515441" y="331308"/>
            <a:ext cx="4424962" cy="6228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pPr algn="ctr">
              <a:spcBef>
                <a:spcPts val="1"/>
              </a:spcBef>
            </a:pPr>
            <a:r>
              <a:rPr lang="ru-RU" sz="3000" b="1" dirty="0" smtClean="0">
                <a:latin typeface="Times New Roman" panose="02020603050405020304" pitchFamily="18" charset="0"/>
                <a:ea typeface="Segoe UI Historic" pitchFamily="34" charset="0"/>
                <a:cs typeface="Segoe UI Historic" pitchFamily="34" charset="0"/>
              </a:rPr>
              <a:t>Бюджет для граждан</a:t>
            </a:r>
            <a:endParaRPr lang="ru-RU" sz="3000" b="1" dirty="0">
              <a:latin typeface="Times New Roman" panose="02020603050405020304" pitchFamily="18" charset="0"/>
              <a:ea typeface="Segoe UI Historic" pitchFamily="34" charset="0"/>
              <a:cs typeface="Segoe UI Histor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01" y="0"/>
            <a:ext cx="100281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Box 2"/>
          <p:cNvSpPr txBox="1">
            <a:spLocks noChangeArrowheads="1"/>
          </p:cNvSpPr>
          <p:nvPr/>
        </p:nvSpPr>
        <p:spPr bwMode="auto">
          <a:xfrm>
            <a:off x="975126" y="115890"/>
            <a:ext cx="842354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Добрянского городского округа на 2024-2026 годы, млн. рублей</a:t>
            </a:r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839729" y="0"/>
            <a:ext cx="1066271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altLang="ru-RU" sz="1600" b="1" kern="0" dirty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ru-RU" altLang="ru-RU" sz="1600" b="1" kern="0" dirty="0" smtClean="0">
              <a:solidFill>
                <a:srgbClr val="AD7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9593978"/>
              </p:ext>
            </p:extLst>
          </p:nvPr>
        </p:nvGraphicFramePr>
        <p:xfrm>
          <a:off x="0" y="892175"/>
          <a:ext cx="9657492" cy="567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60" y="-14994"/>
            <a:ext cx="670040" cy="9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01" y="0"/>
            <a:ext cx="100281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56503" y="2205233"/>
            <a:ext cx="9474332" cy="935037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5366" tIns="8646" rIns="235366" bIns="8646" spcCol="1270" rtlCol="0" anchor="ctr">
            <a:normAutofit/>
          </a:bodyPr>
          <a:lstStyle/>
          <a:p>
            <a:pPr marL="0" indent="0" algn="just" defTabSz="266700" eaLnBrk="1" fontAlgn="auto" hangingPunct="1">
              <a:spcAft>
                <a:spcPct val="35000"/>
              </a:spcAft>
              <a:buClr>
                <a:schemeClr val="accent6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sz="18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Норматив отчислений по акцизам на нефтепродукты в бюджет округа 0,3027% (Закон Пермского края «О бюджете Пермского края на 2024 год и на плановый период 2025-2026 годов»)</a:t>
            </a:r>
            <a:endParaRPr lang="ru-RU" sz="18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3"/>
          <p:cNvSpPr txBox="1">
            <a:spLocks/>
          </p:cNvSpPr>
          <p:nvPr/>
        </p:nvSpPr>
        <p:spPr bwMode="auto">
          <a:xfrm>
            <a:off x="156504" y="3284544"/>
            <a:ext cx="9508728" cy="2592387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5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ринцип зачисления штрафов – в тот бюджет, из которого осуществляется финансирование органа, выявившего нарушение (изменение в статью 46 бюджетного кодекса):</a:t>
            </a:r>
            <a:endParaRPr lang="ru-RU" sz="185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-штрафы, установленные КоАП РФ, наложенные мировыми судьями, комиссиями по делам несовершеннолетних, зачисляются в местный бюджет в размере 50%;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-штрафы за правонарушения, выявленные органами муниципального контроля и штрафы за нарушение муниципальных правовых актов, зачисляются в местный бюджет в размере 100%</a:t>
            </a:r>
            <a:endParaRPr lang="ru-RU" sz="185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Объект 3"/>
          <p:cNvSpPr txBox="1">
            <a:spLocks/>
          </p:cNvSpPr>
          <p:nvPr/>
        </p:nvSpPr>
        <p:spPr bwMode="auto">
          <a:xfrm>
            <a:off x="194337" y="6021388"/>
            <a:ext cx="9417579" cy="601662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0A22E"/>
              </a:buClr>
              <a:buFont typeface="Wingdings 2" pitchFamily="18" charset="2"/>
              <a:buNone/>
              <a:defRPr/>
            </a:pPr>
            <a:endParaRPr lang="ru-RU" sz="17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Clr>
                <a:srgbClr val="F0A22E"/>
              </a:buClr>
              <a:buFont typeface="Wingdings 2" pitchFamily="18" charset="2"/>
              <a:buNone/>
              <a:defRPr/>
            </a:pPr>
            <a:r>
              <a:rPr lang="ru-RU" sz="18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Норматив отчислений платы за негативное воздействие на окружающую среду в бюджет округа 60% (Федеральный </a:t>
            </a:r>
            <a:r>
              <a:rPr lang="ru-RU" sz="185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закон от 15.04.2019 № </a:t>
            </a:r>
            <a:r>
              <a:rPr lang="ru-RU" sz="185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62-ФЗ).</a:t>
            </a:r>
            <a:endParaRPr lang="ru-RU" sz="18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Clr>
                <a:srgbClr val="F0A22E"/>
              </a:buClr>
              <a:buFont typeface="Wingdings 2" pitchFamily="18" charset="2"/>
              <a:buNone/>
              <a:defRPr/>
            </a:pPr>
            <a:endParaRPr lang="ru-RU" sz="185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744716" y="185738"/>
            <a:ext cx="8834569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Основные нормативы отчисления в бюджет Добрянского городского округа в 2024 году</a:t>
            </a:r>
            <a:endParaRPr lang="ru-RU" alt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бъект 3"/>
          <p:cNvSpPr txBox="1">
            <a:spLocks/>
          </p:cNvSpPr>
          <p:nvPr/>
        </p:nvSpPr>
        <p:spPr bwMode="auto">
          <a:xfrm>
            <a:off x="156502" y="1152720"/>
            <a:ext cx="9470892" cy="981075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5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отчислений НДФЛ в бюджет округа 33,5% (Бюджетный кодекс РФ – 15%, изменения в Закон </a:t>
            </a:r>
            <a:r>
              <a:rPr lang="ru-RU" sz="18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5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ермского края «О бюджетном процессе в Пермском крае» -18,5%)</a:t>
            </a:r>
            <a:endParaRPr lang="ru-RU" sz="185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839729" y="0"/>
            <a:ext cx="1066271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10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60" y="-14994"/>
            <a:ext cx="670040" cy="9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96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01" y="0"/>
            <a:ext cx="100281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195" y="112528"/>
            <a:ext cx="8745513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altLang="ru-RU" sz="26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6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6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Доходы бюджета </a:t>
            </a:r>
            <a:r>
              <a:rPr lang="ru-RU" altLang="ru-RU" sz="2600" b="1" cap="none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Добрянского городского округа</a:t>
            </a:r>
            <a:r>
              <a:rPr lang="ru-RU" altLang="ru-RU" sz="2600" b="1" cap="none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altLang="ru-RU" sz="2600" b="1" cap="none" dirty="0"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 bwMode="auto">
          <a:xfrm>
            <a:off x="116946" y="765175"/>
            <a:ext cx="9672108" cy="757238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B889D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ru-RU" altLang="ru-RU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r>
              <a:rPr lang="ru-RU" altLang="ru-RU" sz="2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–денежные средства, поступающие в бюджет и формирующиеся за счет:</a:t>
            </a:r>
            <a:endParaRPr lang="ru-RU" altLang="ru-RU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 bwMode="auto">
          <a:xfrm>
            <a:off x="3067665" y="1628776"/>
            <a:ext cx="3992085" cy="568325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B889D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ru-RU" altLang="ru-RU" sz="1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Неналоговых </a:t>
            </a:r>
            <a:r>
              <a:rPr lang="ru-RU" altLang="ru-RU" sz="1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доходов</a:t>
            </a:r>
            <a:endParaRPr lang="ru-RU" altLang="ru-RU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3"/>
          <p:cNvSpPr txBox="1">
            <a:spLocks/>
          </p:cNvSpPr>
          <p:nvPr/>
        </p:nvSpPr>
        <p:spPr bwMode="auto">
          <a:xfrm>
            <a:off x="116946" y="1628776"/>
            <a:ext cx="2832731" cy="568325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B889D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ru-RU" altLang="ru-RU" sz="1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Налоговых доходов</a:t>
            </a:r>
            <a:endParaRPr lang="ru-RU" altLang="ru-RU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3"/>
          <p:cNvSpPr txBox="1">
            <a:spLocks/>
          </p:cNvSpPr>
          <p:nvPr/>
        </p:nvSpPr>
        <p:spPr bwMode="auto">
          <a:xfrm>
            <a:off x="7214526" y="1628776"/>
            <a:ext cx="2350955" cy="568325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rgbClr val="B889D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ru-RU" alt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Безвозмездных поступлений</a:t>
            </a:r>
            <a:endParaRPr lang="ru-RU" alt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16946" y="2420938"/>
            <a:ext cx="2832731" cy="4248150"/>
          </a:xfrm>
          <a:prstGeom prst="flowChartProcess">
            <a:avLst/>
          </a:prstGeom>
          <a:solidFill>
            <a:srgbClr val="FFFFCC"/>
          </a:solidFill>
          <a:ln w="19050" cap="flat" cmpd="sng" algn="ctr">
            <a:solidFill>
              <a:srgbClr val="53548A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5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Поступления в бюджет от уплаты налогов, установленных Налоговым кодексом РФ: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5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5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Акцизы;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5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Налоги на совокупный доход;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5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Налоги на имущество физических лиц;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50" b="1" i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Земельный </a:t>
            </a:r>
            <a:r>
              <a:rPr lang="ru-RU" sz="165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налог;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5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пошлина.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3067665" y="2420938"/>
            <a:ext cx="3992085" cy="4248150"/>
          </a:xfrm>
          <a:prstGeom prst="flowChartProcess">
            <a:avLst/>
          </a:prstGeom>
          <a:solidFill>
            <a:srgbClr val="FFFFCC"/>
          </a:solidFill>
          <a:ln w="19050" cap="flat" cmpd="sng" algn="ctr">
            <a:solidFill>
              <a:srgbClr val="53548A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Поступления от использования муниципального имущества, платежи за пользование природными ресурсами, штрафов и пр.: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получаемые в виде арендной платы за земельные участки;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от сдачи в аренду имущества;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Плата за негативное воздействие на окружающую среду;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от реализации иного имущества;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от продажи земельных участков;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60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Штрафы, санкции, возмещение ущерба.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7214526" y="2420941"/>
            <a:ext cx="2350955" cy="4275137"/>
          </a:xfrm>
          <a:prstGeom prst="flowChartProcess">
            <a:avLst/>
          </a:prstGeom>
          <a:solidFill>
            <a:srgbClr val="FFFFCC"/>
          </a:solidFill>
          <a:ln w="19050" cap="flat" cmpd="sng" algn="ctr">
            <a:solidFill>
              <a:srgbClr val="53548A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175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Поступления из других уровней бюджетов: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75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Дотации;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75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Субсидии;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75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Субвенции;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75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Иные межбюджетные трансферты;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750" b="1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от физических и юридических лиц</a:t>
            </a:r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463095" y="0"/>
            <a:ext cx="1442905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11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60" y="-14994"/>
            <a:ext cx="670040" cy="9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7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457200"/>
            <a:ext cx="9410700" cy="2540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  <p:pic>
        <p:nvPicPr>
          <p:cNvPr id="212995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3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765175"/>
            <a:ext cx="9854406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7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" y="53975"/>
            <a:ext cx="665559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5"/>
          <p:cNvSpPr>
            <a:spLocks noChangeArrowheads="1"/>
          </p:cNvSpPr>
          <p:nvPr/>
        </p:nvSpPr>
        <p:spPr bwMode="auto">
          <a:xfrm>
            <a:off x="584736" y="908051"/>
            <a:ext cx="9049544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900" b="1" spc="-1" dirty="0">
                <a:solidFill>
                  <a:srgbClr val="9D5505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sz="19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средства, предоставляемые одним бюджетом бюджетной системы другому бюджету бюджетной системы</a:t>
            </a:r>
          </a:p>
        </p:txBody>
      </p:sp>
      <p:sp>
        <p:nvSpPr>
          <p:cNvPr id="212999" name="Прямоугольник 2"/>
          <p:cNvSpPr>
            <a:spLocks noChangeArrowheads="1"/>
          </p:cNvSpPr>
          <p:nvPr/>
        </p:nvSpPr>
        <p:spPr bwMode="auto">
          <a:xfrm>
            <a:off x="818621" y="160339"/>
            <a:ext cx="8555964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smtClean="0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Виды межбюджетных трансфертов</a:t>
            </a:r>
            <a:endParaRPr lang="ru-RU" sz="3000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5776" y="1723458"/>
            <a:ext cx="3173069" cy="1129478"/>
          </a:xfrm>
          <a:prstGeom prst="roundRect">
            <a:avLst/>
          </a:prstGeom>
          <a:solidFill>
            <a:srgbClr val="C5EDEC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15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Дотации </a:t>
            </a:r>
          </a:p>
          <a:p>
            <a:pPr algn="ctr">
              <a:defRPr/>
            </a:pPr>
            <a:r>
              <a:rPr lang="ru-RU" sz="215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(дар, пожертвование)</a:t>
            </a:r>
            <a:endParaRPr lang="ru-RU" sz="2150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75776" y="2996952"/>
            <a:ext cx="3173069" cy="1152128"/>
          </a:xfrm>
          <a:prstGeom prst="roundRect">
            <a:avLst/>
          </a:prstGeom>
          <a:solidFill>
            <a:srgbClr val="C5EDEC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</a:p>
          <a:p>
            <a:pPr algn="ctr">
              <a:defRPr/>
            </a:pPr>
            <a:r>
              <a:rPr lang="ru-RU" sz="22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(«приходить на помощь»)</a:t>
            </a:r>
            <a:endParaRPr lang="ru-RU" sz="2200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5776" y="4320365"/>
            <a:ext cx="3173069" cy="1125105"/>
          </a:xfrm>
          <a:prstGeom prst="roundRect">
            <a:avLst/>
          </a:prstGeom>
          <a:solidFill>
            <a:srgbClr val="C5EDEC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</a:p>
          <a:p>
            <a:pPr algn="ctr">
              <a:defRPr/>
            </a:pPr>
            <a:r>
              <a:rPr lang="ru-RU" sz="22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(«поддержка»)</a:t>
            </a:r>
            <a:endParaRPr lang="ru-RU" sz="2200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5776" y="5641684"/>
            <a:ext cx="3173069" cy="1027923"/>
          </a:xfrm>
          <a:prstGeom prst="roundRect">
            <a:avLst/>
          </a:prstGeom>
          <a:solidFill>
            <a:srgbClr val="C5EDEC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15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  <a:endParaRPr lang="ru-RU" sz="2150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85011" y="1700213"/>
            <a:ext cx="5749263" cy="1152525"/>
          </a:xfrm>
          <a:prstGeom prst="roundRect">
            <a:avLst/>
          </a:prstGeom>
          <a:solidFill>
            <a:srgbClr val="C5EDEC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900" b="1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Times New Roman" pitchFamily="18" charset="0"/>
                <a:cs typeface="Times New Roman" pitchFamily="18" charset="0"/>
              </a:rPr>
              <a:t>Предоставляются на безвозвратной основе на первоочередные расходы без установления конкретных целей использования</a:t>
            </a:r>
            <a:endParaRPr lang="ru-RU" sz="1900" b="1" dirty="0">
              <a:solidFill>
                <a:sysClr val="windowText" lastClr="000000">
                  <a:lumMod val="85000"/>
                  <a:lumOff val="15000"/>
                </a:sys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900587" y="2997203"/>
            <a:ext cx="5733785" cy="1152525"/>
          </a:xfrm>
          <a:prstGeom prst="roundRect">
            <a:avLst/>
          </a:prstGeom>
          <a:solidFill>
            <a:srgbClr val="C5EDEC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Times New Roman" pitchFamily="18" charset="0"/>
                <a:cs typeface="Times New Roman" pitchFamily="18" charset="0"/>
              </a:rPr>
              <a:t>Предоставляются на финансирование «переданных» полномочий другим публично-правовым образованиям</a:t>
            </a:r>
            <a:endParaRPr lang="ru-RU" sz="2000" b="1" dirty="0">
              <a:solidFill>
                <a:sysClr val="windowText" lastClr="000000">
                  <a:lumMod val="85000"/>
                  <a:lumOff val="15000"/>
                </a:sys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00587" y="4292783"/>
            <a:ext cx="5733785" cy="1152525"/>
          </a:xfrm>
          <a:prstGeom prst="roundRect">
            <a:avLst/>
          </a:prstGeom>
          <a:solidFill>
            <a:srgbClr val="C5EDEC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Times New Roman" pitchFamily="18" charset="0"/>
                <a:cs typeface="Times New Roman" pitchFamily="18" charset="0"/>
              </a:rPr>
              <a:t>Предоставляются на условиях долевого софинансирования расходов других бюджетов</a:t>
            </a:r>
            <a:endParaRPr lang="ru-RU" sz="2000" b="1" dirty="0">
              <a:solidFill>
                <a:sysClr val="windowText" lastClr="000000">
                  <a:lumMod val="85000"/>
                  <a:lumOff val="15000"/>
                </a:sys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00587" y="5642158"/>
            <a:ext cx="5733785" cy="1027113"/>
          </a:xfrm>
          <a:prstGeom prst="roundRect">
            <a:avLst/>
          </a:prstGeom>
          <a:solidFill>
            <a:srgbClr val="C5EDEC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Times New Roman" pitchFamily="18" charset="0"/>
                <a:cs typeface="Times New Roman" pitchFamily="18" charset="0"/>
              </a:rPr>
              <a:t>Носят безвозмездный и безвозвратный характер</a:t>
            </a:r>
            <a:endParaRPr lang="ru-RU" sz="2000" b="1" dirty="0">
              <a:solidFill>
                <a:sysClr val="windowText" lastClr="000000">
                  <a:lumMod val="85000"/>
                  <a:lumOff val="15000"/>
                </a:sys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3008" name="Прямоугольник 20"/>
          <p:cNvSpPr>
            <a:spLocks noChangeArrowheads="1"/>
          </p:cNvSpPr>
          <p:nvPr/>
        </p:nvSpPr>
        <p:spPr bwMode="auto">
          <a:xfrm>
            <a:off x="3585773" y="2292350"/>
            <a:ext cx="299244" cy="44450"/>
          </a:xfrm>
          <a:prstGeom prst="rect">
            <a:avLst/>
          </a:prstGeom>
          <a:solidFill>
            <a:srgbClr val="B9CDE5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13009" name="Прямоугольник 21"/>
          <p:cNvSpPr>
            <a:spLocks noChangeArrowheads="1"/>
          </p:cNvSpPr>
          <p:nvPr/>
        </p:nvSpPr>
        <p:spPr bwMode="auto">
          <a:xfrm>
            <a:off x="3601244" y="3549650"/>
            <a:ext cx="299244" cy="46038"/>
          </a:xfrm>
          <a:prstGeom prst="rect">
            <a:avLst/>
          </a:prstGeom>
          <a:solidFill>
            <a:srgbClr val="B9CDE5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13010" name="Прямоугольник 22"/>
          <p:cNvSpPr>
            <a:spLocks noChangeArrowheads="1"/>
          </p:cNvSpPr>
          <p:nvPr/>
        </p:nvSpPr>
        <p:spPr bwMode="auto">
          <a:xfrm>
            <a:off x="3601244" y="4878571"/>
            <a:ext cx="299244" cy="46037"/>
          </a:xfrm>
          <a:prstGeom prst="rect">
            <a:avLst/>
          </a:prstGeom>
          <a:solidFill>
            <a:srgbClr val="B9CDE5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13011" name="Прямоугольник 23"/>
          <p:cNvSpPr>
            <a:spLocks noChangeArrowheads="1"/>
          </p:cNvSpPr>
          <p:nvPr/>
        </p:nvSpPr>
        <p:spPr bwMode="auto">
          <a:xfrm>
            <a:off x="3601244" y="6165850"/>
            <a:ext cx="299244" cy="46038"/>
          </a:xfrm>
          <a:prstGeom prst="rect">
            <a:avLst/>
          </a:prstGeom>
          <a:solidFill>
            <a:srgbClr val="B9CDE5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1" name="Нижний колонтитул 3"/>
          <p:cNvSpPr>
            <a:spLocks noGrp="1"/>
          </p:cNvSpPr>
          <p:nvPr>
            <p:ph type="ftr" sz="quarter" idx="15"/>
          </p:nvPr>
        </p:nvSpPr>
        <p:spPr bwMode="auto">
          <a:xfrm>
            <a:off x="8463095" y="0"/>
            <a:ext cx="1442905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12</a:t>
            </a:r>
          </a:p>
        </p:txBody>
      </p:sp>
    </p:spTree>
    <p:extLst>
      <p:ext uri="{BB962C8B-B14F-4D97-AF65-F5344CB8AC3E}">
        <p14:creationId xmlns:p14="http://schemas.microsoft.com/office/powerpoint/2010/main" val="26244495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" y="547688"/>
            <a:ext cx="9656631" cy="598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0825309"/>
              </p:ext>
            </p:extLst>
          </p:nvPr>
        </p:nvGraphicFramePr>
        <p:xfrm>
          <a:off x="372407" y="1268416"/>
          <a:ext cx="9109604" cy="526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Нижний колонтитул 3"/>
          <p:cNvSpPr txBox="1">
            <a:spLocks/>
          </p:cNvSpPr>
          <p:nvPr/>
        </p:nvSpPr>
        <p:spPr bwMode="auto">
          <a:xfrm>
            <a:off x="8463095" y="0"/>
            <a:ext cx="1442905" cy="3778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13</a:t>
            </a:r>
            <a:endParaRPr lang="ru-RU" altLang="ru-RU" sz="1600" b="1" kern="0" dirty="0">
              <a:solidFill>
                <a:srgbClr val="AD7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023" name="TextBox 11"/>
          <p:cNvSpPr txBox="1">
            <a:spLocks noChangeArrowheads="1"/>
          </p:cNvSpPr>
          <p:nvPr/>
        </p:nvSpPr>
        <p:spPr bwMode="auto">
          <a:xfrm>
            <a:off x="818621" y="188913"/>
            <a:ext cx="83461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Динамика собственных доходов бюджета Добрянского городского округа, млн. рублей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4"/>
            <a:ext cx="670040" cy="9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3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671" y="214313"/>
            <a:ext cx="8330671" cy="838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500" b="1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Межбюджетные  трансферты бюджета Добрянского городского округа, </a:t>
            </a:r>
            <a:r>
              <a:rPr lang="ru-RU" altLang="ru-RU" sz="25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млн. рублей</a:t>
            </a:r>
            <a:endParaRPr lang="ru-RU" sz="2500" dirty="0"/>
          </a:p>
        </p:txBody>
      </p:sp>
      <p:sp>
        <p:nvSpPr>
          <p:cNvPr id="215044" name="Нижний колонтитул 3"/>
          <p:cNvSpPr>
            <a:spLocks noGrp="1"/>
          </p:cNvSpPr>
          <p:nvPr>
            <p:ph type="ftr" sz="quarter" idx="15"/>
          </p:nvPr>
        </p:nvSpPr>
        <p:spPr bwMode="auto">
          <a:xfrm>
            <a:off x="8619596" y="0"/>
            <a:ext cx="1286404" cy="377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ru-RU" altLang="ru-RU" sz="160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14</a:t>
            </a:r>
          </a:p>
        </p:txBody>
      </p:sp>
      <p:pic>
        <p:nvPicPr>
          <p:cNvPr id="215045" name="Picture 3" descr="C:\Users\econ11\Desktop\1453733174_1id760442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20"/>
            <a:ext cx="9906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883225"/>
              </p:ext>
            </p:extLst>
          </p:nvPr>
        </p:nvGraphicFramePr>
        <p:xfrm>
          <a:off x="533400" y="2267772"/>
          <a:ext cx="9006840" cy="3024187"/>
        </p:xfrm>
        <a:graphic>
          <a:graphicData uri="http://schemas.openxmlformats.org/drawingml/2006/table">
            <a:tbl>
              <a:tblPr/>
              <a:tblGrid>
                <a:gridCol w="3169024"/>
                <a:gridCol w="1945341"/>
                <a:gridCol w="2020156"/>
                <a:gridCol w="1872319"/>
              </a:tblGrid>
              <a:tr h="663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кодов доходов</a:t>
                      </a: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2024 </a:t>
                      </a: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 </a:t>
                      </a: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(план)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2025 год (план)</a:t>
                      </a:r>
                      <a:endParaRPr kumimoji="0" lang="ru-RU" sz="1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2026 год (план)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</a:t>
                      </a: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377,0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377,0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274,3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2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Субсидии  </a:t>
                      </a: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415,9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190,6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70,1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2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Субвенции</a:t>
                      </a: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661,0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657,0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642,8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2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149,2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77,1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74,2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9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Итого:</a:t>
                      </a: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1 603,1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1 301,7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1 061,4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20" marR="10320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Объект 3"/>
          <p:cNvSpPr txBox="1">
            <a:spLocks/>
          </p:cNvSpPr>
          <p:nvPr/>
        </p:nvSpPr>
        <p:spPr bwMode="auto">
          <a:xfrm>
            <a:off x="375774" y="1053640"/>
            <a:ext cx="9313532" cy="936625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B889DB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1000"/>
              </a:spcAft>
              <a:buClr>
                <a:srgbClr val="61625E"/>
              </a:buClr>
              <a:buFont typeface="Wingdings 2" pitchFamily="18" charset="2"/>
              <a:buNone/>
              <a:defRPr/>
            </a:pPr>
            <a:r>
              <a:rPr lang="ru-RU" sz="2000" dirty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000" dirty="0" smtClean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бюджете округа </a:t>
            </a:r>
            <a:r>
              <a:rPr lang="ru-RU" sz="2000" dirty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000" dirty="0" smtClean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2024-2026 </a:t>
            </a:r>
            <a:r>
              <a:rPr lang="ru-RU" sz="2000" dirty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годы межбюджетные трансферты запланированы </a:t>
            </a:r>
            <a:r>
              <a:rPr lang="ru-RU" sz="2000" dirty="0" smtClean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в соответствии с Законом </a:t>
            </a:r>
            <a:r>
              <a:rPr lang="ru-RU" sz="2000" dirty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Пермского края </a:t>
            </a:r>
            <a:r>
              <a:rPr lang="ru-RU" sz="2000" dirty="0" smtClean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000" dirty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О бюджете Пермского края на </a:t>
            </a:r>
            <a:r>
              <a:rPr lang="ru-RU" sz="2000" dirty="0" smtClean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2024 </a:t>
            </a:r>
            <a:r>
              <a:rPr lang="ru-RU" sz="2000" dirty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год и </a:t>
            </a:r>
            <a:r>
              <a:rPr lang="ru-RU" sz="2000" dirty="0" smtClean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на плановый </a:t>
            </a:r>
            <a:r>
              <a:rPr lang="ru-RU" sz="2000" dirty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период </a:t>
            </a:r>
            <a:r>
              <a:rPr lang="ru-RU" sz="2000" dirty="0" smtClean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2025-2026 годов</a:t>
            </a:r>
            <a:r>
              <a:rPr lang="ru-RU" sz="2000" dirty="0">
                <a:solidFill>
                  <a:srgbClr val="2E2224"/>
                </a:solidFill>
                <a:latin typeface="Times New Roman"/>
                <a:ea typeface="Calibri"/>
                <a:cs typeface="Times New Roman"/>
              </a:rPr>
              <a:t>»</a:t>
            </a:r>
            <a:endParaRPr lang="ru-RU" sz="2000" dirty="0">
              <a:solidFill>
                <a:srgbClr val="2E2224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15091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26" y="5373688"/>
            <a:ext cx="6549616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2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" y="53975"/>
            <a:ext cx="665559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157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506" y="35379"/>
            <a:ext cx="8892988" cy="838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altLang="ru-RU" sz="27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налоговых и неналоговых доходов </a:t>
            </a:r>
            <a:br>
              <a:rPr lang="ru-RU" altLang="ru-RU" sz="27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700" b="1" cap="none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2024-2023 </a:t>
            </a:r>
            <a:r>
              <a:rPr lang="ru-RU" altLang="ru-RU" sz="2700" b="1" cap="none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годах, млн. рублей</a:t>
            </a:r>
            <a:endParaRPr lang="ru-RU" sz="2700" dirty="0"/>
          </a:p>
        </p:txBody>
      </p:sp>
      <p:graphicFrame>
        <p:nvGraphicFramePr>
          <p:cNvPr id="3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00680517"/>
              </p:ext>
            </p:extLst>
          </p:nvPr>
        </p:nvGraphicFramePr>
        <p:xfrm>
          <a:off x="-838201" y="1038225"/>
          <a:ext cx="10600766" cy="581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6069" name="Нижний колонтитул 3"/>
          <p:cNvSpPr>
            <a:spLocks noGrp="1"/>
          </p:cNvSpPr>
          <p:nvPr>
            <p:ph type="ftr" sz="quarter" idx="4294967295"/>
          </p:nvPr>
        </p:nvSpPr>
        <p:spPr bwMode="auto">
          <a:xfrm>
            <a:off x="8619596" y="-4763"/>
            <a:ext cx="1286404" cy="37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15</a:t>
            </a:r>
          </a:p>
        </p:txBody>
      </p:sp>
      <p:pic>
        <p:nvPicPr>
          <p:cNvPr id="216070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" y="53975"/>
            <a:ext cx="665559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8983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3" cstate="print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027" name="Picture 3" descr="C:\Users\econ11\Desktop\картинки\iUMI70L9W.jp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8" y="1033271"/>
            <a:ext cx="9923788" cy="57839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1704" y="162380"/>
            <a:ext cx="8232257" cy="762000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Добрянского городского</a:t>
            </a:r>
            <a:b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округа по доходам на 2024 год, млн. руб. </a:t>
            </a:r>
            <a:endParaRPr lang="ru-RU" sz="27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75352" y="996253"/>
            <a:ext cx="9482111" cy="2151575"/>
            <a:chOff x="230522" y="3104462"/>
            <a:chExt cx="9430671" cy="1903289"/>
          </a:xfrm>
        </p:grpSpPr>
        <p:sp>
          <p:nvSpPr>
            <p:cNvPr id="10" name="Полилиния 9"/>
            <p:cNvSpPr/>
            <p:nvPr/>
          </p:nvSpPr>
          <p:spPr>
            <a:xfrm>
              <a:off x="230522" y="3104462"/>
              <a:ext cx="1775995" cy="1600265"/>
            </a:xfrm>
            <a:custGeom>
              <a:avLst/>
              <a:gdLst>
                <a:gd name="connsiteX0" fmla="*/ 0 w 1702424"/>
                <a:gd name="connsiteY0" fmla="*/ 786983 h 1573965"/>
                <a:gd name="connsiteX1" fmla="*/ 851212 w 1702424"/>
                <a:gd name="connsiteY1" fmla="*/ 0 h 1573965"/>
                <a:gd name="connsiteX2" fmla="*/ 1702424 w 1702424"/>
                <a:gd name="connsiteY2" fmla="*/ 786983 h 1573965"/>
                <a:gd name="connsiteX3" fmla="*/ 851212 w 1702424"/>
                <a:gd name="connsiteY3" fmla="*/ 1573966 h 1573965"/>
                <a:gd name="connsiteX4" fmla="*/ 0 w 1702424"/>
                <a:gd name="connsiteY4" fmla="*/ 786983 h 157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24" h="1573965">
                  <a:moveTo>
                    <a:pt x="0" y="786983"/>
                  </a:moveTo>
                  <a:cubicBezTo>
                    <a:pt x="0" y="352344"/>
                    <a:pt x="381101" y="0"/>
                    <a:pt x="851212" y="0"/>
                  </a:cubicBezTo>
                  <a:cubicBezTo>
                    <a:pt x="1321323" y="0"/>
                    <a:pt x="1702424" y="352344"/>
                    <a:pt x="1702424" y="786983"/>
                  </a:cubicBezTo>
                  <a:cubicBezTo>
                    <a:pt x="1702424" y="1221622"/>
                    <a:pt x="1321323" y="1573966"/>
                    <a:pt x="851212" y="1573966"/>
                  </a:cubicBezTo>
                  <a:cubicBezTo>
                    <a:pt x="381101" y="1573966"/>
                    <a:pt x="0" y="1221622"/>
                    <a:pt x="0" y="786983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7094" tIns="248282" rIns="267094" bIns="248282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Налоговые доходы 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641,3 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26,9%</a:t>
              </a:r>
              <a:endParaRPr lang="ru-RU" sz="19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4264269" y="3802321"/>
              <a:ext cx="405962" cy="405962"/>
            </a:xfrm>
            <a:custGeom>
              <a:avLst/>
              <a:gdLst>
                <a:gd name="connsiteX0" fmla="*/ 53810 w 405962"/>
                <a:gd name="connsiteY0" fmla="*/ 155240 h 405962"/>
                <a:gd name="connsiteX1" fmla="*/ 155240 w 405962"/>
                <a:gd name="connsiteY1" fmla="*/ 155240 h 405962"/>
                <a:gd name="connsiteX2" fmla="*/ 155240 w 405962"/>
                <a:gd name="connsiteY2" fmla="*/ 53810 h 405962"/>
                <a:gd name="connsiteX3" fmla="*/ 250722 w 405962"/>
                <a:gd name="connsiteY3" fmla="*/ 53810 h 405962"/>
                <a:gd name="connsiteX4" fmla="*/ 250722 w 405962"/>
                <a:gd name="connsiteY4" fmla="*/ 155240 h 405962"/>
                <a:gd name="connsiteX5" fmla="*/ 352152 w 405962"/>
                <a:gd name="connsiteY5" fmla="*/ 155240 h 405962"/>
                <a:gd name="connsiteX6" fmla="*/ 352152 w 405962"/>
                <a:gd name="connsiteY6" fmla="*/ 250722 h 405962"/>
                <a:gd name="connsiteX7" fmla="*/ 250722 w 405962"/>
                <a:gd name="connsiteY7" fmla="*/ 250722 h 405962"/>
                <a:gd name="connsiteX8" fmla="*/ 250722 w 405962"/>
                <a:gd name="connsiteY8" fmla="*/ 352152 h 405962"/>
                <a:gd name="connsiteX9" fmla="*/ 155240 w 405962"/>
                <a:gd name="connsiteY9" fmla="*/ 352152 h 405962"/>
                <a:gd name="connsiteX10" fmla="*/ 155240 w 405962"/>
                <a:gd name="connsiteY10" fmla="*/ 250722 h 405962"/>
                <a:gd name="connsiteX11" fmla="*/ 53810 w 405962"/>
                <a:gd name="connsiteY11" fmla="*/ 250722 h 405962"/>
                <a:gd name="connsiteX12" fmla="*/ 53810 w 405962"/>
                <a:gd name="connsiteY12" fmla="*/ 155240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962" h="405962">
                  <a:moveTo>
                    <a:pt x="53810" y="155240"/>
                  </a:moveTo>
                  <a:lnTo>
                    <a:pt x="155240" y="155240"/>
                  </a:lnTo>
                  <a:lnTo>
                    <a:pt x="155240" y="53810"/>
                  </a:lnTo>
                  <a:lnTo>
                    <a:pt x="250722" y="53810"/>
                  </a:lnTo>
                  <a:lnTo>
                    <a:pt x="250722" y="155240"/>
                  </a:lnTo>
                  <a:lnTo>
                    <a:pt x="352152" y="155240"/>
                  </a:lnTo>
                  <a:lnTo>
                    <a:pt x="352152" y="250722"/>
                  </a:lnTo>
                  <a:lnTo>
                    <a:pt x="250722" y="250722"/>
                  </a:lnTo>
                  <a:lnTo>
                    <a:pt x="250722" y="352152"/>
                  </a:lnTo>
                  <a:lnTo>
                    <a:pt x="155240" y="352152"/>
                  </a:lnTo>
                  <a:lnTo>
                    <a:pt x="155240" y="250722"/>
                  </a:lnTo>
                  <a:lnTo>
                    <a:pt x="53810" y="250722"/>
                  </a:lnTo>
                  <a:lnTo>
                    <a:pt x="53810" y="15524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810" tIns="155240" rIns="53810" bIns="15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dirty="0">
                <a:solidFill>
                  <a:prstClr val="white"/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986640" y="3770124"/>
              <a:ext cx="405962" cy="405962"/>
            </a:xfrm>
            <a:custGeom>
              <a:avLst/>
              <a:gdLst>
                <a:gd name="connsiteX0" fmla="*/ 53810 w 405962"/>
                <a:gd name="connsiteY0" fmla="*/ 155240 h 405962"/>
                <a:gd name="connsiteX1" fmla="*/ 155240 w 405962"/>
                <a:gd name="connsiteY1" fmla="*/ 155240 h 405962"/>
                <a:gd name="connsiteX2" fmla="*/ 155240 w 405962"/>
                <a:gd name="connsiteY2" fmla="*/ 53810 h 405962"/>
                <a:gd name="connsiteX3" fmla="*/ 250722 w 405962"/>
                <a:gd name="connsiteY3" fmla="*/ 53810 h 405962"/>
                <a:gd name="connsiteX4" fmla="*/ 250722 w 405962"/>
                <a:gd name="connsiteY4" fmla="*/ 155240 h 405962"/>
                <a:gd name="connsiteX5" fmla="*/ 352152 w 405962"/>
                <a:gd name="connsiteY5" fmla="*/ 155240 h 405962"/>
                <a:gd name="connsiteX6" fmla="*/ 352152 w 405962"/>
                <a:gd name="connsiteY6" fmla="*/ 250722 h 405962"/>
                <a:gd name="connsiteX7" fmla="*/ 250722 w 405962"/>
                <a:gd name="connsiteY7" fmla="*/ 250722 h 405962"/>
                <a:gd name="connsiteX8" fmla="*/ 250722 w 405962"/>
                <a:gd name="connsiteY8" fmla="*/ 352152 h 405962"/>
                <a:gd name="connsiteX9" fmla="*/ 155240 w 405962"/>
                <a:gd name="connsiteY9" fmla="*/ 352152 h 405962"/>
                <a:gd name="connsiteX10" fmla="*/ 155240 w 405962"/>
                <a:gd name="connsiteY10" fmla="*/ 250722 h 405962"/>
                <a:gd name="connsiteX11" fmla="*/ 53810 w 405962"/>
                <a:gd name="connsiteY11" fmla="*/ 250722 h 405962"/>
                <a:gd name="connsiteX12" fmla="*/ 53810 w 405962"/>
                <a:gd name="connsiteY12" fmla="*/ 155240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962" h="405962">
                  <a:moveTo>
                    <a:pt x="53810" y="155240"/>
                  </a:moveTo>
                  <a:lnTo>
                    <a:pt x="155240" y="155240"/>
                  </a:lnTo>
                  <a:lnTo>
                    <a:pt x="155240" y="53810"/>
                  </a:lnTo>
                  <a:lnTo>
                    <a:pt x="250722" y="53810"/>
                  </a:lnTo>
                  <a:lnTo>
                    <a:pt x="250722" y="155240"/>
                  </a:lnTo>
                  <a:lnTo>
                    <a:pt x="352152" y="155240"/>
                  </a:lnTo>
                  <a:lnTo>
                    <a:pt x="352152" y="250722"/>
                  </a:lnTo>
                  <a:lnTo>
                    <a:pt x="250722" y="250722"/>
                  </a:lnTo>
                  <a:lnTo>
                    <a:pt x="250722" y="352152"/>
                  </a:lnTo>
                  <a:lnTo>
                    <a:pt x="155240" y="352152"/>
                  </a:lnTo>
                  <a:lnTo>
                    <a:pt x="155240" y="250722"/>
                  </a:lnTo>
                  <a:lnTo>
                    <a:pt x="53810" y="250722"/>
                  </a:lnTo>
                  <a:lnTo>
                    <a:pt x="53810" y="15524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659041"/>
                <a:satOff val="-16284"/>
                <a:lumOff val="-7058"/>
                <a:alphaOff val="0"/>
              </a:schemeClr>
            </a:fillRef>
            <a:effectRef idx="2">
              <a:schemeClr val="accent5">
                <a:hueOff val="-5659041"/>
                <a:satOff val="-16284"/>
                <a:lumOff val="-70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810" tIns="155240" rIns="53810" bIns="15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2403850" y="3104462"/>
              <a:ext cx="1869046" cy="1658323"/>
            </a:xfrm>
            <a:custGeom>
              <a:avLst/>
              <a:gdLst>
                <a:gd name="connsiteX0" fmla="*/ 0 w 1302866"/>
                <a:gd name="connsiteY0" fmla="*/ 669470 h 1338940"/>
                <a:gd name="connsiteX1" fmla="*/ 651433 w 1302866"/>
                <a:gd name="connsiteY1" fmla="*/ 0 h 1338940"/>
                <a:gd name="connsiteX2" fmla="*/ 1302866 w 1302866"/>
                <a:gd name="connsiteY2" fmla="*/ 669470 h 1338940"/>
                <a:gd name="connsiteX3" fmla="*/ 651433 w 1302866"/>
                <a:gd name="connsiteY3" fmla="*/ 1338940 h 1338940"/>
                <a:gd name="connsiteX4" fmla="*/ 0 w 1302866"/>
                <a:gd name="connsiteY4" fmla="*/ 669470 h 133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2866" h="1338940">
                  <a:moveTo>
                    <a:pt x="0" y="669470"/>
                  </a:moveTo>
                  <a:cubicBezTo>
                    <a:pt x="0" y="299732"/>
                    <a:pt x="291656" y="0"/>
                    <a:pt x="651433" y="0"/>
                  </a:cubicBezTo>
                  <a:cubicBezTo>
                    <a:pt x="1011210" y="0"/>
                    <a:pt x="1302866" y="299732"/>
                    <a:pt x="1302866" y="669470"/>
                  </a:cubicBezTo>
                  <a:cubicBezTo>
                    <a:pt x="1302866" y="1039208"/>
                    <a:pt x="1011210" y="1338940"/>
                    <a:pt x="651433" y="1338940"/>
                  </a:cubicBezTo>
                  <a:cubicBezTo>
                    <a:pt x="291656" y="1338940"/>
                    <a:pt x="0" y="1039208"/>
                    <a:pt x="0" y="669470"/>
                  </a:cubicBezTo>
                  <a:close/>
                </a:path>
              </a:pathLst>
            </a:custGeom>
            <a:solidFill>
              <a:srgbClr val="0070C0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545388"/>
                <a:satOff val="-21713"/>
                <a:lumOff val="-9411"/>
                <a:alphaOff val="0"/>
              </a:schemeClr>
            </a:fillRef>
            <a:effectRef idx="2">
              <a:schemeClr val="accent5">
                <a:hueOff val="-7545388"/>
                <a:satOff val="-21713"/>
                <a:lumOff val="-941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040" tIns="211323" rIns="206040" bIns="211323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Неналоговые доходы 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141,6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5,9%  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930763" y="3877415"/>
              <a:ext cx="405962" cy="408869"/>
            </a:xfrm>
            <a:custGeom>
              <a:avLst/>
              <a:gdLst>
                <a:gd name="connsiteX0" fmla="*/ 53810 w 405962"/>
                <a:gd name="connsiteY0" fmla="*/ 83628 h 405962"/>
                <a:gd name="connsiteX1" fmla="*/ 352152 w 405962"/>
                <a:gd name="connsiteY1" fmla="*/ 83628 h 405962"/>
                <a:gd name="connsiteX2" fmla="*/ 352152 w 405962"/>
                <a:gd name="connsiteY2" fmla="*/ 179110 h 405962"/>
                <a:gd name="connsiteX3" fmla="*/ 53810 w 405962"/>
                <a:gd name="connsiteY3" fmla="*/ 179110 h 405962"/>
                <a:gd name="connsiteX4" fmla="*/ 53810 w 405962"/>
                <a:gd name="connsiteY4" fmla="*/ 83628 h 405962"/>
                <a:gd name="connsiteX5" fmla="*/ 53810 w 405962"/>
                <a:gd name="connsiteY5" fmla="*/ 226852 h 405962"/>
                <a:gd name="connsiteX6" fmla="*/ 352152 w 405962"/>
                <a:gd name="connsiteY6" fmla="*/ 226852 h 405962"/>
                <a:gd name="connsiteX7" fmla="*/ 352152 w 405962"/>
                <a:gd name="connsiteY7" fmla="*/ 322334 h 405962"/>
                <a:gd name="connsiteX8" fmla="*/ 53810 w 405962"/>
                <a:gd name="connsiteY8" fmla="*/ 322334 h 405962"/>
                <a:gd name="connsiteX9" fmla="*/ 53810 w 405962"/>
                <a:gd name="connsiteY9" fmla="*/ 226852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962" h="405962">
                  <a:moveTo>
                    <a:pt x="53810" y="83628"/>
                  </a:moveTo>
                  <a:lnTo>
                    <a:pt x="352152" y="83628"/>
                  </a:lnTo>
                  <a:lnTo>
                    <a:pt x="352152" y="179110"/>
                  </a:lnTo>
                  <a:lnTo>
                    <a:pt x="53810" y="179110"/>
                  </a:lnTo>
                  <a:lnTo>
                    <a:pt x="53810" y="83628"/>
                  </a:lnTo>
                  <a:close/>
                  <a:moveTo>
                    <a:pt x="53810" y="226852"/>
                  </a:moveTo>
                  <a:lnTo>
                    <a:pt x="352152" y="226852"/>
                  </a:lnTo>
                  <a:lnTo>
                    <a:pt x="352152" y="322334"/>
                  </a:lnTo>
                  <a:lnTo>
                    <a:pt x="53810" y="322334"/>
                  </a:lnTo>
                  <a:lnTo>
                    <a:pt x="53810" y="22685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318081"/>
                <a:satOff val="-32569"/>
                <a:lumOff val="-14117"/>
                <a:alphaOff val="0"/>
              </a:schemeClr>
            </a:fillRef>
            <a:effectRef idx="2">
              <a:schemeClr val="accent5">
                <a:hueOff val="-11318081"/>
                <a:satOff val="-32569"/>
                <a:lumOff val="-1411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810" tIns="83628" rIns="53810" bIns="83628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dirty="0">
                <a:solidFill>
                  <a:prstClr val="white"/>
                </a:solidFill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376540" y="3104462"/>
              <a:ext cx="2284653" cy="1903289"/>
            </a:xfrm>
            <a:custGeom>
              <a:avLst/>
              <a:gdLst>
                <a:gd name="connsiteX0" fmla="*/ 0 w 3226848"/>
                <a:gd name="connsiteY0" fmla="*/ 1155789 h 2311577"/>
                <a:gd name="connsiteX1" fmla="*/ 1613424 w 3226848"/>
                <a:gd name="connsiteY1" fmla="*/ 0 h 2311577"/>
                <a:gd name="connsiteX2" fmla="*/ 3226848 w 3226848"/>
                <a:gd name="connsiteY2" fmla="*/ 1155789 h 2311577"/>
                <a:gd name="connsiteX3" fmla="*/ 1613424 w 3226848"/>
                <a:gd name="connsiteY3" fmla="*/ 2311578 h 2311577"/>
                <a:gd name="connsiteX4" fmla="*/ 0 w 3226848"/>
                <a:gd name="connsiteY4" fmla="*/ 1155789 h 231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6848" h="2311577">
                  <a:moveTo>
                    <a:pt x="0" y="1155789"/>
                  </a:moveTo>
                  <a:cubicBezTo>
                    <a:pt x="0" y="517464"/>
                    <a:pt x="722355" y="0"/>
                    <a:pt x="1613424" y="0"/>
                  </a:cubicBezTo>
                  <a:cubicBezTo>
                    <a:pt x="2504493" y="0"/>
                    <a:pt x="3226848" y="517464"/>
                    <a:pt x="3226848" y="1155789"/>
                  </a:cubicBezTo>
                  <a:cubicBezTo>
                    <a:pt x="3226848" y="1794114"/>
                    <a:pt x="2504493" y="2311578"/>
                    <a:pt x="1613424" y="2311578"/>
                  </a:cubicBezTo>
                  <a:cubicBezTo>
                    <a:pt x="722355" y="2311578"/>
                    <a:pt x="0" y="1794114"/>
                    <a:pt x="0" y="1155789"/>
                  </a:cubicBezTo>
                  <a:close/>
                </a:path>
              </a:pathLst>
            </a:custGeom>
            <a:solidFill>
              <a:srgbClr val="5F5F5F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1318081"/>
                <a:satOff val="-32569"/>
                <a:lumOff val="-14117"/>
                <a:alphaOff val="0"/>
              </a:schemeClr>
            </a:fillRef>
            <a:effectRef idx="2">
              <a:schemeClr val="accent5">
                <a:hueOff val="-11318081"/>
                <a:satOff val="-32569"/>
                <a:lumOff val="-1411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7961" tIns="363923" rIns="497961" bIns="36392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Доходы бюджета 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2  386,1</a:t>
              </a:r>
              <a:endParaRPr lang="ru-RU" sz="19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705964" y="3137207"/>
              <a:ext cx="2237509" cy="1843292"/>
            </a:xfrm>
            <a:custGeom>
              <a:avLst/>
              <a:gdLst>
                <a:gd name="connsiteX0" fmla="*/ 0 w 2247414"/>
                <a:gd name="connsiteY0" fmla="*/ 1021545 h 2043089"/>
                <a:gd name="connsiteX1" fmla="*/ 1123707 w 2247414"/>
                <a:gd name="connsiteY1" fmla="*/ 0 h 2043089"/>
                <a:gd name="connsiteX2" fmla="*/ 2247414 w 2247414"/>
                <a:gd name="connsiteY2" fmla="*/ 1021545 h 2043089"/>
                <a:gd name="connsiteX3" fmla="*/ 1123707 w 2247414"/>
                <a:gd name="connsiteY3" fmla="*/ 2043090 h 2043089"/>
                <a:gd name="connsiteX4" fmla="*/ 0 w 2247414"/>
                <a:gd name="connsiteY4" fmla="*/ 1021545 h 204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414" h="2043089">
                  <a:moveTo>
                    <a:pt x="0" y="1021545"/>
                  </a:moveTo>
                  <a:cubicBezTo>
                    <a:pt x="0" y="457361"/>
                    <a:pt x="503101" y="0"/>
                    <a:pt x="1123707" y="0"/>
                  </a:cubicBezTo>
                  <a:cubicBezTo>
                    <a:pt x="1744313" y="0"/>
                    <a:pt x="2247414" y="457361"/>
                    <a:pt x="2247414" y="1021545"/>
                  </a:cubicBezTo>
                  <a:cubicBezTo>
                    <a:pt x="2247414" y="1585729"/>
                    <a:pt x="1744313" y="2043090"/>
                    <a:pt x="1123707" y="2043090"/>
                  </a:cubicBezTo>
                  <a:cubicBezTo>
                    <a:pt x="503101" y="2043090"/>
                    <a:pt x="0" y="1585729"/>
                    <a:pt x="0" y="1021545"/>
                  </a:cubicBezTo>
                  <a:close/>
                </a:path>
              </a:pathLst>
            </a:custGeom>
            <a:solidFill>
              <a:srgbClr val="4A9667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772694"/>
                <a:satOff val="-10856"/>
                <a:lumOff val="-4706"/>
                <a:alphaOff val="0"/>
              </a:schemeClr>
            </a:fillRef>
            <a:effectRef idx="2">
              <a:schemeClr val="accent5">
                <a:hueOff val="-3772694"/>
                <a:satOff val="-10856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9446" tIns="319523" rIns="349446" bIns="319523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Безвозмездные поступления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1 603,1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67,2% </a:t>
              </a:r>
              <a:endParaRPr lang="ru-RU" sz="19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" y="3455140"/>
            <a:ext cx="2554514" cy="514338"/>
            <a:chOff x="2149736" y="849141"/>
            <a:chExt cx="5017154" cy="514338"/>
          </a:xfrm>
        </p:grpSpPr>
        <p:sp>
          <p:nvSpPr>
            <p:cNvPr id="18" name="Шестиугольник 17"/>
            <p:cNvSpPr/>
            <p:nvPr/>
          </p:nvSpPr>
          <p:spPr>
            <a:xfrm>
              <a:off x="2173899" y="849141"/>
              <a:ext cx="4931052" cy="514338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CFF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9" name="Шестиугольник 4"/>
            <p:cNvSpPr/>
            <p:nvPr/>
          </p:nvSpPr>
          <p:spPr>
            <a:xfrm>
              <a:off x="2149736" y="891234"/>
              <a:ext cx="5017154" cy="417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ru-RU" sz="15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 на доходы физических</a:t>
              </a:r>
              <a:r>
                <a:rPr lang="en-US" sz="15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5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лиц  480,7 </a:t>
              </a:r>
              <a:endPara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" y="4022436"/>
            <a:ext cx="2569029" cy="496426"/>
            <a:chOff x="4951163" y="625094"/>
            <a:chExt cx="5068122" cy="548708"/>
          </a:xfrm>
        </p:grpSpPr>
        <p:sp>
          <p:nvSpPr>
            <p:cNvPr id="21" name="Шестиугольник 20"/>
            <p:cNvSpPr/>
            <p:nvPr/>
          </p:nvSpPr>
          <p:spPr>
            <a:xfrm>
              <a:off x="4951163" y="625094"/>
              <a:ext cx="5005935" cy="548708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CFF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2" name="Шестиугольник 4"/>
            <p:cNvSpPr/>
            <p:nvPr/>
          </p:nvSpPr>
          <p:spPr>
            <a:xfrm>
              <a:off x="5355370" y="677374"/>
              <a:ext cx="4663915" cy="4441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Налоги на совокупный доход  18,1</a:t>
              </a:r>
              <a:endPara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0" y="4590628"/>
            <a:ext cx="2728686" cy="518559"/>
            <a:chOff x="5050265" y="1109687"/>
            <a:chExt cx="5342547" cy="744904"/>
          </a:xfrm>
        </p:grpSpPr>
        <p:sp>
          <p:nvSpPr>
            <p:cNvPr id="24" name="Шестиугольник 23"/>
            <p:cNvSpPr/>
            <p:nvPr/>
          </p:nvSpPr>
          <p:spPr>
            <a:xfrm>
              <a:off x="5050265" y="1109687"/>
              <a:ext cx="4969812" cy="744904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CFF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5" name="Шестиугольник 4"/>
            <p:cNvSpPr/>
            <p:nvPr/>
          </p:nvSpPr>
          <p:spPr>
            <a:xfrm>
              <a:off x="5050267" y="1236904"/>
              <a:ext cx="5342545" cy="4925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5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пошлина           10,2</a:t>
              </a:r>
              <a:endParaRPr lang="ru-RU" sz="1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Шестиугольник 49"/>
          <p:cNvSpPr/>
          <p:nvPr/>
        </p:nvSpPr>
        <p:spPr>
          <a:xfrm>
            <a:off x="-28901" y="5183802"/>
            <a:ext cx="2597937" cy="510360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050" name="TextBox 2049"/>
          <p:cNvSpPr txBox="1"/>
          <p:nvPr/>
        </p:nvSpPr>
        <p:spPr>
          <a:xfrm>
            <a:off x="0" y="5172277"/>
            <a:ext cx="24157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на имущество        102,6</a:t>
            </a:r>
            <a:endParaRPr 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Стрелка вниз 2050"/>
          <p:cNvSpPr/>
          <p:nvPr/>
        </p:nvSpPr>
        <p:spPr>
          <a:xfrm>
            <a:off x="679941" y="2844939"/>
            <a:ext cx="896293" cy="542977"/>
          </a:xfrm>
          <a:prstGeom prst="downArrow">
            <a:avLst>
              <a:gd name="adj1" fmla="val 50000"/>
              <a:gd name="adj2" fmla="val 5252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E2224"/>
              </a:solidFill>
            </a:endParaRPr>
          </a:p>
        </p:txBody>
      </p:sp>
      <p:sp>
        <p:nvSpPr>
          <p:cNvPr id="55" name="Шестиугольник 54"/>
          <p:cNvSpPr/>
          <p:nvPr/>
        </p:nvSpPr>
        <p:spPr>
          <a:xfrm>
            <a:off x="46332" y="5832985"/>
            <a:ext cx="2569029" cy="497184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56" name="TextBox 55"/>
          <p:cNvSpPr txBox="1"/>
          <p:nvPr/>
        </p:nvSpPr>
        <p:spPr>
          <a:xfrm>
            <a:off x="203602" y="5946718"/>
            <a:ext cx="22121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  29,7</a:t>
            </a:r>
            <a:endParaRPr 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Нижний колонтитул 3"/>
          <p:cNvSpPr>
            <a:spLocks noGrp="1"/>
          </p:cNvSpPr>
          <p:nvPr>
            <p:ph type="ftr" sz="quarter" idx="4294967295"/>
          </p:nvPr>
        </p:nvSpPr>
        <p:spPr bwMode="auto">
          <a:xfrm>
            <a:off x="8760541" y="0"/>
            <a:ext cx="1145459" cy="406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16</a:t>
            </a:r>
          </a:p>
        </p:txBody>
      </p:sp>
      <p:sp>
        <p:nvSpPr>
          <p:cNvPr id="59" name="Стрелка вниз 58"/>
          <p:cNvSpPr/>
          <p:nvPr/>
        </p:nvSpPr>
        <p:spPr>
          <a:xfrm rot="21184408">
            <a:off x="3058035" y="2967271"/>
            <a:ext cx="901332" cy="45207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E2224"/>
              </a:solidFill>
            </a:endParaRPr>
          </a:p>
        </p:txBody>
      </p:sp>
      <p:sp>
        <p:nvSpPr>
          <p:cNvPr id="60" name="Шестиугольник 59"/>
          <p:cNvSpPr/>
          <p:nvPr/>
        </p:nvSpPr>
        <p:spPr>
          <a:xfrm>
            <a:off x="2514790" y="3487712"/>
            <a:ext cx="2888334" cy="481766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61" name="TextBox 60"/>
          <p:cNvSpPr txBox="1"/>
          <p:nvPr/>
        </p:nvSpPr>
        <p:spPr>
          <a:xfrm>
            <a:off x="2618586" y="3425224"/>
            <a:ext cx="26053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 99,3</a:t>
            </a:r>
            <a:endParaRPr 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Шестиугольник 61"/>
          <p:cNvSpPr/>
          <p:nvPr/>
        </p:nvSpPr>
        <p:spPr>
          <a:xfrm>
            <a:off x="2507220" y="4022441"/>
            <a:ext cx="2912615" cy="492851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63" name="TextBox 62"/>
          <p:cNvSpPr txBox="1"/>
          <p:nvPr/>
        </p:nvSpPr>
        <p:spPr>
          <a:xfrm>
            <a:off x="2602805" y="3979222"/>
            <a:ext cx="2706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при пользовании природ. ресурсами 7,6</a:t>
            </a:r>
            <a:endParaRPr 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Шестиугольник 63"/>
          <p:cNvSpPr/>
          <p:nvPr/>
        </p:nvSpPr>
        <p:spPr>
          <a:xfrm>
            <a:off x="2569032" y="4594589"/>
            <a:ext cx="2828594" cy="524158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65" name="TextBox 64"/>
          <p:cNvSpPr txBox="1"/>
          <p:nvPr/>
        </p:nvSpPr>
        <p:spPr>
          <a:xfrm>
            <a:off x="2596921" y="4564749"/>
            <a:ext cx="2859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платных услуг и компенсации затрат 12,2</a:t>
            </a:r>
            <a:endParaRPr 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Шестиугольник 65"/>
          <p:cNvSpPr/>
          <p:nvPr/>
        </p:nvSpPr>
        <p:spPr>
          <a:xfrm>
            <a:off x="2667550" y="5846161"/>
            <a:ext cx="2721428" cy="484008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68" name="TextBox 67"/>
          <p:cNvSpPr txBox="1"/>
          <p:nvPr/>
        </p:nvSpPr>
        <p:spPr>
          <a:xfrm>
            <a:off x="3097605" y="5946719"/>
            <a:ext cx="22121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 3,6</a:t>
            </a:r>
            <a:endParaRPr 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Шестиугольник 69"/>
          <p:cNvSpPr/>
          <p:nvPr/>
        </p:nvSpPr>
        <p:spPr>
          <a:xfrm>
            <a:off x="5435600" y="3676723"/>
            <a:ext cx="2590800" cy="517906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71" name="Стрелка вниз 70"/>
          <p:cNvSpPr/>
          <p:nvPr/>
        </p:nvSpPr>
        <p:spPr>
          <a:xfrm rot="21184408">
            <a:off x="5643878" y="3139729"/>
            <a:ext cx="896293" cy="49609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E2224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693233" y="3776053"/>
            <a:ext cx="1952171" cy="3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377,0</a:t>
            </a:r>
            <a:endParaRPr 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Шестиугольник 73"/>
          <p:cNvSpPr/>
          <p:nvPr/>
        </p:nvSpPr>
        <p:spPr>
          <a:xfrm>
            <a:off x="5508174" y="4315352"/>
            <a:ext cx="2489198" cy="474362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75" name="TextBox 74"/>
          <p:cNvSpPr txBox="1"/>
          <p:nvPr/>
        </p:nvSpPr>
        <p:spPr>
          <a:xfrm>
            <a:off x="5704114" y="4383473"/>
            <a:ext cx="20174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415,9</a:t>
            </a:r>
            <a:endParaRPr 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Шестиугольник 75"/>
          <p:cNvSpPr/>
          <p:nvPr/>
        </p:nvSpPr>
        <p:spPr>
          <a:xfrm>
            <a:off x="5566234" y="4867052"/>
            <a:ext cx="2503713" cy="503391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77" name="TextBox 76"/>
          <p:cNvSpPr txBox="1"/>
          <p:nvPr/>
        </p:nvSpPr>
        <p:spPr>
          <a:xfrm>
            <a:off x="5762171" y="4927748"/>
            <a:ext cx="20174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661,0</a:t>
            </a:r>
            <a:endParaRPr 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Шестиугольник 77"/>
          <p:cNvSpPr/>
          <p:nvPr/>
        </p:nvSpPr>
        <p:spPr>
          <a:xfrm>
            <a:off x="5595260" y="5461981"/>
            <a:ext cx="2518228" cy="474362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79" name="TextBox 78"/>
          <p:cNvSpPr txBox="1"/>
          <p:nvPr/>
        </p:nvSpPr>
        <p:spPr>
          <a:xfrm>
            <a:off x="5878287" y="5530091"/>
            <a:ext cx="20174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МБТ 149,2</a:t>
            </a:r>
            <a:endParaRPr 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1978" y="4385781"/>
            <a:ext cx="1446777" cy="178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Шестиугольник 52"/>
          <p:cNvSpPr/>
          <p:nvPr/>
        </p:nvSpPr>
        <p:spPr>
          <a:xfrm>
            <a:off x="2676198" y="5222571"/>
            <a:ext cx="2721428" cy="503703"/>
          </a:xfrm>
          <a:prstGeom prst="hexagon">
            <a:avLst>
              <a:gd name="adj" fmla="val 28570"/>
              <a:gd name="vf" fmla="val 115470"/>
            </a:avLst>
          </a:prstGeom>
          <a:solidFill>
            <a:srgbClr val="CC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54" name="TextBox 53"/>
          <p:cNvSpPr txBox="1"/>
          <p:nvPr/>
        </p:nvSpPr>
        <p:spPr>
          <a:xfrm>
            <a:off x="2713256" y="5172276"/>
            <a:ext cx="2794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имущества  19,0</a:t>
            </a:r>
            <a:endParaRPr lang="ru-RU" sz="1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3" y="90510"/>
            <a:ext cx="670040" cy="9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96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8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Прямоугольник 3"/>
          <p:cNvSpPr>
            <a:spLocks noChangeArrowheads="1"/>
          </p:cNvSpPr>
          <p:nvPr/>
        </p:nvSpPr>
        <p:spPr bwMode="auto">
          <a:xfrm>
            <a:off x="853020" y="-15875"/>
            <a:ext cx="850869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бюджета округа в 2024 году, в процентах</a:t>
            </a:r>
          </a:p>
        </p:txBody>
      </p:sp>
      <p:pic>
        <p:nvPicPr>
          <p:cNvPr id="2170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3" y="1293813"/>
            <a:ext cx="9255919" cy="556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3"/>
          <p:cNvSpPr txBox="1">
            <a:spLocks/>
          </p:cNvSpPr>
          <p:nvPr/>
        </p:nvSpPr>
        <p:spPr bwMode="auto">
          <a:xfrm>
            <a:off x="42995" y="901700"/>
            <a:ext cx="9863005" cy="766762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B889DB"/>
            </a:solidFill>
            <a:prstDash val="solid"/>
          </a:ln>
          <a:effectLst/>
        </p:spPr>
        <p:txBody>
          <a:bodyPr lIns="235366" tIns="8646" rIns="235366" bIns="8646" spcCol="1270" anchor="ctr"/>
          <a:lstStyle/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Constantia"/>
              </a:rPr>
              <a:t>Наибольший удельный вес в структуре налоговых и неналоговых доходов составляют налог на доходы физических лиц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Constantia"/>
              </a:rPr>
              <a:t>62%,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Constantia"/>
              </a:rPr>
              <a:t>имущественные налоги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Constantia"/>
              </a:rPr>
              <a:t>13%,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Constantia"/>
              </a:rPr>
              <a:t>доходы от использования </a:t>
            </a:r>
            <a:r>
              <a:rPr lang="ru-RU">
                <a:solidFill>
                  <a:srgbClr val="000000"/>
                </a:solidFill>
                <a:latin typeface="Times New Roman"/>
                <a:ea typeface="Calibri"/>
                <a:cs typeface="Constantia"/>
              </a:rPr>
              <a:t>имущества </a:t>
            </a:r>
            <a:r>
              <a:rPr lang="ru-RU" smtClean="0">
                <a:solidFill>
                  <a:srgbClr val="000000"/>
                </a:solidFill>
                <a:latin typeface="Times New Roman"/>
                <a:ea typeface="Calibri"/>
                <a:cs typeface="Constantia"/>
              </a:rPr>
              <a:t>13%.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  <a:cs typeface="Arial" pitchFamily="34" charset="0"/>
            </a:endParaRPr>
          </a:p>
        </p:txBody>
      </p:sp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0431128"/>
              </p:ext>
            </p:extLst>
          </p:nvPr>
        </p:nvGraphicFramePr>
        <p:xfrm>
          <a:off x="407603" y="1293813"/>
          <a:ext cx="9457002" cy="534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709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" y="53975"/>
            <a:ext cx="665559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Нижний колонтитул 3"/>
          <p:cNvSpPr txBox="1">
            <a:spLocks/>
          </p:cNvSpPr>
          <p:nvPr/>
        </p:nvSpPr>
        <p:spPr bwMode="auto">
          <a:xfrm>
            <a:off x="8463095" y="0"/>
            <a:ext cx="1442905" cy="3778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17</a:t>
            </a:r>
            <a:endParaRPr lang="ru-RU" altLang="ru-RU" sz="1600" b="1" kern="0" dirty="0">
              <a:solidFill>
                <a:srgbClr val="AD7D4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154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Прямоугольник 4"/>
          <p:cNvSpPr>
            <a:spLocks noChangeArrowheads="1"/>
          </p:cNvSpPr>
          <p:nvPr/>
        </p:nvSpPr>
        <p:spPr bwMode="auto">
          <a:xfrm>
            <a:off x="225477" y="1156843"/>
            <a:ext cx="550677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АО «</a:t>
            </a:r>
            <a:r>
              <a:rPr lang="ru-RU" sz="2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Интер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РАО – </a:t>
            </a:r>
            <a:r>
              <a:rPr lang="ru-RU" sz="2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Электрогенерация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18116" name="Прямоугольник 5"/>
          <p:cNvSpPr>
            <a:spLocks noChangeArrowheads="1"/>
          </p:cNvSpPr>
          <p:nvPr/>
        </p:nvSpPr>
        <p:spPr bwMode="auto">
          <a:xfrm>
            <a:off x="792833" y="233363"/>
            <a:ext cx="853653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Основными плательщиками налога на доходы физических лиц Добрянского городского округа являются: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8118" name="Прямоугольник 8"/>
          <p:cNvSpPr>
            <a:spLocks noChangeArrowheads="1"/>
          </p:cNvSpPr>
          <p:nvPr/>
        </p:nvSpPr>
        <p:spPr bwMode="auto">
          <a:xfrm>
            <a:off x="3478122" y="3127375"/>
            <a:ext cx="30348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ctr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ООО "НПО "Эталон"</a:t>
            </a:r>
          </a:p>
        </p:txBody>
      </p:sp>
      <p:pic>
        <p:nvPicPr>
          <p:cNvPr id="218120" name="Picture 6" descr="http://npoetalon.ru/assets/templates/etalon/img/nas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81" y="1939925"/>
            <a:ext cx="361156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1" name="Picture 2" descr="https://fishnews.ru/_img/thumb/d031055f-3020-4671-9ed0-79066c3097e8/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28" y="4314966"/>
            <a:ext cx="344302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23" name="Picture 4" descr="https://www.newsko.ru/media/6062360/mahonin-lukoyl.jpg?size=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8" y="4351338"/>
            <a:ext cx="3752587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7"/>
          <p:cNvSpPr>
            <a:spLocks noChangeArrowheads="1"/>
          </p:cNvSpPr>
          <p:nvPr/>
        </p:nvSpPr>
        <p:spPr bwMode="auto">
          <a:xfrm>
            <a:off x="8814641" y="53975"/>
            <a:ext cx="10294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altLang="ru-RU" sz="1600" b="1" kern="0" dirty="0">
                <a:solidFill>
                  <a:srgbClr val="A5644E"/>
                </a:solidFill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altLang="ru-RU" sz="1600" b="1" kern="0" dirty="0" smtClean="0">
                <a:solidFill>
                  <a:srgbClr val="A5644E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endParaRPr lang="ru-RU" altLang="ru-RU" sz="1600" b="1" kern="0" dirty="0">
              <a:solidFill>
                <a:srgbClr val="A5644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8126" name="Picture 10" descr="https://avatars.mds.yandex.net/get-altay/1547687/2a0000016c94f96aedf05741a17bb113b17f/XXX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4314825"/>
            <a:ext cx="3788702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9" y="0"/>
            <a:ext cx="6699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7"/>
          <p:cNvSpPr>
            <a:spLocks noChangeArrowheads="1"/>
          </p:cNvSpPr>
          <p:nvPr/>
        </p:nvSpPr>
        <p:spPr bwMode="auto">
          <a:xfrm>
            <a:off x="5732250" y="1402819"/>
            <a:ext cx="3445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ООО «ЛУКОЙЛ-ПЕРМЬ»</a:t>
            </a:r>
          </a:p>
        </p:txBody>
      </p:sp>
      <p:pic>
        <p:nvPicPr>
          <p:cNvPr id="2050" name="Picture 2" descr="https://static.ngs.ru/news/2015/99/preview/a60c9301158c7407fc1fb5ee1c8c7d040eeb9986_800_532_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9409"/>
            <a:ext cx="3425825" cy="227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7"/>
          <p:cNvSpPr>
            <a:spLocks noChangeArrowheads="1"/>
          </p:cNvSpPr>
          <p:nvPr/>
        </p:nvSpPr>
        <p:spPr bwMode="auto">
          <a:xfrm>
            <a:off x="3192060" y="2187236"/>
            <a:ext cx="373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 ООО «Энергетическое Строительство»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8339" y="1602874"/>
            <a:ext cx="3579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2. ООО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ДорВертСтрой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307592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489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8557" y="84138"/>
            <a:ext cx="8769218" cy="866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8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характеристика муниципального образования «Добрянский городской округ»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106" y="1125767"/>
            <a:ext cx="9439936" cy="103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Добрянский городской округ расположен в центре Пермского края, большей частью на левом берегу Камского водохранилища по реке Каме. Основными природными богатствами района являются нефть, гипс, гравий. </a:t>
            </a:r>
          </a:p>
        </p:txBody>
      </p:sp>
      <p:pic>
        <p:nvPicPr>
          <p:cNvPr id="202757" name="Picture 2" descr="https://turbaza.ru/images/bases/311/212254e8473c7ac539b00221aaf47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85" y="4025905"/>
            <a:ext cx="447317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9" name="Picture 6" descr="http://59t010.permkrai.ru/upload/pages/53689/59T10/karta_saj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72" y="2387600"/>
            <a:ext cx="3539324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0" name="Picture 8" descr="https://i.ytimg.com/vi/WefFWK_u-Pk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4" r="10049"/>
          <a:stretch>
            <a:fillRect/>
          </a:stretch>
        </p:blipFill>
        <p:spPr bwMode="auto">
          <a:xfrm>
            <a:off x="-15472" y="4025900"/>
            <a:ext cx="433559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1" name="TextBox 3"/>
          <p:cNvSpPr txBox="1">
            <a:spLocks noChangeArrowheads="1"/>
          </p:cNvSpPr>
          <p:nvPr/>
        </p:nvSpPr>
        <p:spPr bwMode="auto">
          <a:xfrm>
            <a:off x="122106" y="2289383"/>
            <a:ext cx="3124861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DejaVu Sans"/>
              </a:rPr>
              <a:t>Основан:</a:t>
            </a:r>
            <a:r>
              <a:rPr lang="ru-RU" altLang="ru-RU" sz="2400" dirty="0" smtClean="0">
                <a:solidFill>
                  <a:srgbClr val="FF3399"/>
                </a:solidFill>
                <a:latin typeface="Times New Roman" pitchFamily="18" charset="0"/>
                <a:cs typeface="DejaVu Sans"/>
              </a:rPr>
              <a:t>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DejaVu Sans"/>
              </a:rPr>
              <a:t>1923 год</a:t>
            </a:r>
            <a:endParaRPr lang="ru-RU" altLang="ru-RU" dirty="0" smtClean="0">
              <a:solidFill>
                <a:srgbClr val="CC0066"/>
              </a:solidFill>
              <a:latin typeface="Times New Roman" pitchFamily="18" charset="0"/>
              <a:cs typeface="DejaVu San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DejaVu Sans"/>
              </a:rPr>
              <a:t>Численность населения: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DejaVu Sans"/>
              </a:rPr>
              <a:t>   </a:t>
            </a:r>
            <a:r>
              <a:rPr lang="ru-RU" altLang="ru-RU" sz="2400" b="1" dirty="0" smtClean="0">
                <a:latin typeface="Times New Roman" pitchFamily="18" charset="0"/>
                <a:cs typeface="DejaVu Sans"/>
              </a:rPr>
              <a:t>47 852 чел.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latin typeface="Times New Roman" pitchFamily="18" charset="0"/>
                <a:cs typeface="DejaVu Sans"/>
              </a:rPr>
              <a:t>(на 01.01.2023)</a:t>
            </a:r>
          </a:p>
        </p:txBody>
      </p:sp>
      <p:sp>
        <p:nvSpPr>
          <p:cNvPr id="202762" name="TextBox 1"/>
          <p:cNvSpPr txBox="1">
            <a:spLocks noChangeArrowheads="1"/>
          </p:cNvSpPr>
          <p:nvPr/>
        </p:nvSpPr>
        <p:spPr bwMode="auto">
          <a:xfrm>
            <a:off x="3627041" y="2273529"/>
            <a:ext cx="2782631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DejaVu Sans"/>
              </a:rPr>
              <a:t>Общая площадь: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DejaVu Sans"/>
              </a:rPr>
              <a:t>5 192,58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км².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DejaVu Sans"/>
              </a:rPr>
              <a:t>Плотность населения: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DejaVu Sans"/>
              </a:rPr>
              <a:t>9,22  чел./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DejaVu Sans"/>
              </a:rPr>
              <a:t>км².</a:t>
            </a:r>
            <a:endParaRPr lang="ru-RU" altLang="ru-RU" sz="2400" b="1" dirty="0" smtClean="0">
              <a:solidFill>
                <a:srgbClr val="000000"/>
              </a:solidFill>
              <a:latin typeface="Times New Roman" pitchFamily="18" charset="0"/>
              <a:cs typeface="DejaVu San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srgbClr val="0070C0"/>
              </a:solidFill>
              <a:latin typeface="Times New Roman" pitchFamily="18" charset="0"/>
              <a:cs typeface="DejaVu Sans"/>
            </a:endParaRPr>
          </a:p>
        </p:txBody>
      </p:sp>
      <p:sp>
        <p:nvSpPr>
          <p:cNvPr id="202763" name="Нижний колонтитул 3"/>
          <p:cNvSpPr txBox="1">
            <a:spLocks/>
          </p:cNvSpPr>
          <p:nvPr/>
        </p:nvSpPr>
        <p:spPr bwMode="auto">
          <a:xfrm>
            <a:off x="8776221" y="38100"/>
            <a:ext cx="112990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1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9"/>
            <a:ext cx="670040" cy="9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9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 cstate="print">
            <a:lum bright="12000" contrast="-29000"/>
          </a:blip>
          <a:srcRect/>
          <a:stretch>
            <a:fillRect/>
          </a:stretch>
        </p:blipFill>
        <p:spPr bwMode="auto">
          <a:xfrm>
            <a:off x="-40100" y="-79495"/>
            <a:ext cx="9986200" cy="6894739"/>
          </a:xfrm>
          <a:prstGeom prst="rect">
            <a:avLst/>
          </a:prstGeom>
          <a:noFill/>
        </p:spPr>
      </p:pic>
      <p:grpSp>
        <p:nvGrpSpPr>
          <p:cNvPr id="21" name="Группа 20"/>
          <p:cNvGrpSpPr/>
          <p:nvPr/>
        </p:nvGrpSpPr>
        <p:grpSpPr>
          <a:xfrm>
            <a:off x="63168" y="4014329"/>
            <a:ext cx="9842831" cy="703208"/>
            <a:chOff x="2781775" y="-4096252"/>
            <a:chExt cx="4931051" cy="514338"/>
          </a:xfrm>
        </p:grpSpPr>
        <p:sp>
          <p:nvSpPr>
            <p:cNvPr id="22" name="Шестиугольник 21"/>
            <p:cNvSpPr/>
            <p:nvPr/>
          </p:nvSpPr>
          <p:spPr>
            <a:xfrm>
              <a:off x="2781775" y="-4096252"/>
              <a:ext cx="4931051" cy="514338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CFF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3" name="Шестиугольник 4"/>
            <p:cNvSpPr/>
            <p:nvPr/>
          </p:nvSpPr>
          <p:spPr>
            <a:xfrm>
              <a:off x="2917466" y="-4085844"/>
              <a:ext cx="4509499" cy="476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полном объеме потребности муниципальных учреждений по защищенным статьям расходов (ФОТ, коммунальные услуги, налоги).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3169" y="1052739"/>
            <a:ext cx="9842832" cy="1019805"/>
            <a:chOff x="2920672" y="-1599146"/>
            <a:chExt cx="4931051" cy="514338"/>
          </a:xfrm>
        </p:grpSpPr>
        <p:sp>
          <p:nvSpPr>
            <p:cNvPr id="25" name="Шестиугольник 24"/>
            <p:cNvSpPr/>
            <p:nvPr/>
          </p:nvSpPr>
          <p:spPr>
            <a:xfrm>
              <a:off x="2920672" y="-1599146"/>
              <a:ext cx="4931051" cy="514338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CFF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6" name="Шестиугольник 4"/>
            <p:cNvSpPr/>
            <p:nvPr/>
          </p:nvSpPr>
          <p:spPr>
            <a:xfrm>
              <a:off x="3069512" y="-1550502"/>
              <a:ext cx="4759587" cy="417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исполнения Указов Президента Российской Федерации от 7 мая 2012 года в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части повышения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оплаты труда работников бюджетной сферы округа и доведение размера оплаты труда прочих категорий работников бюджетной сферы Добрянского городского округа до уровня, определенного федеральным законодательством.  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3168" y="5728045"/>
            <a:ext cx="9838467" cy="826589"/>
            <a:chOff x="3035561" y="-1599146"/>
            <a:chExt cx="4791980" cy="631253"/>
          </a:xfrm>
        </p:grpSpPr>
        <p:sp>
          <p:nvSpPr>
            <p:cNvPr id="37" name="Шестиугольник 36"/>
            <p:cNvSpPr/>
            <p:nvPr/>
          </p:nvSpPr>
          <p:spPr>
            <a:xfrm>
              <a:off x="3035561" y="-1541208"/>
              <a:ext cx="4791980" cy="573315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CFF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38" name="Шестиугольник 4"/>
            <p:cNvSpPr/>
            <p:nvPr/>
          </p:nvSpPr>
          <p:spPr>
            <a:xfrm>
              <a:off x="3080067" y="-1599146"/>
              <a:ext cx="4629460" cy="447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just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63169" y="2156998"/>
            <a:ext cx="9797672" cy="783520"/>
            <a:chOff x="2900928" y="-2219840"/>
            <a:chExt cx="4931051" cy="514338"/>
          </a:xfrm>
        </p:grpSpPr>
        <p:sp>
          <p:nvSpPr>
            <p:cNvPr id="43" name="Шестиугольник 42"/>
            <p:cNvSpPr/>
            <p:nvPr/>
          </p:nvSpPr>
          <p:spPr>
            <a:xfrm>
              <a:off x="2900928" y="-2219840"/>
              <a:ext cx="4931051" cy="514338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CFF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44" name="Шестиугольник 4"/>
            <p:cNvSpPr/>
            <p:nvPr/>
          </p:nvSpPr>
          <p:spPr>
            <a:xfrm>
              <a:off x="3032455" y="-2171194"/>
              <a:ext cx="4765045" cy="417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Реализация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права юридических лиц и некоммерческих организаций на финансовую поддержку (субсидирование) расходов из бюджета городского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округа на конкурсной основе.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3169" y="3024972"/>
            <a:ext cx="9838466" cy="865976"/>
            <a:chOff x="2924008" y="-2501080"/>
            <a:chExt cx="4931051" cy="514338"/>
          </a:xfrm>
        </p:grpSpPr>
        <p:sp>
          <p:nvSpPr>
            <p:cNvPr id="46" name="Шестиугольник 45"/>
            <p:cNvSpPr/>
            <p:nvPr/>
          </p:nvSpPr>
          <p:spPr>
            <a:xfrm>
              <a:off x="2924008" y="-2501080"/>
              <a:ext cx="4931051" cy="514338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CFF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47" name="Шестиугольник 4"/>
            <p:cNvSpPr/>
            <p:nvPr/>
          </p:nvSpPr>
          <p:spPr>
            <a:xfrm>
              <a:off x="3075493" y="-2469552"/>
              <a:ext cx="4672893" cy="417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доли местного бюджета в рамках софинансирования краевых программ и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мероприятий, привлеченных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бюджет округа средств из федерального и краевого бюджета на исполнение полномочий городского округа.</a:t>
              </a: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63168" y="4822463"/>
            <a:ext cx="9842832" cy="800656"/>
            <a:chOff x="2862447" y="-2251407"/>
            <a:chExt cx="4931051" cy="514338"/>
          </a:xfrm>
        </p:grpSpPr>
        <p:sp>
          <p:nvSpPr>
            <p:cNvPr id="49" name="Шестиугольник 48"/>
            <p:cNvSpPr/>
            <p:nvPr/>
          </p:nvSpPr>
          <p:spPr>
            <a:xfrm>
              <a:off x="2862447" y="-2251407"/>
              <a:ext cx="4931051" cy="514338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CCFFFF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50" name="Шестиугольник 4"/>
            <p:cNvSpPr/>
            <p:nvPr/>
          </p:nvSpPr>
          <p:spPr>
            <a:xfrm>
              <a:off x="2993372" y="-2200103"/>
              <a:ext cx="4710273" cy="417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Гарантированное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финансовое обеспечение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ранее начатых объектов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капитального строительства и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объектов,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софинансируемых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 счет средств федерального и краевого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бюджетов.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795657" y="0"/>
            <a:ext cx="1110343" cy="406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altLang="ru-RU" sz="16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endParaRPr lang="ru-RU" altLang="ru-RU" sz="16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Заголовок 2"/>
          <p:cNvSpPr>
            <a:spLocks noGrp="1"/>
          </p:cNvSpPr>
          <p:nvPr>
            <p:ph type="title"/>
          </p:nvPr>
        </p:nvSpPr>
        <p:spPr>
          <a:xfrm>
            <a:off x="1094408" y="229926"/>
            <a:ext cx="7780351" cy="743926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/>
        </p:spPr>
        <p:txBody>
          <a:bodyPr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Особенности планирования расходов бюджета Добрянского городского округа</a:t>
            </a:r>
            <a:endParaRPr kumimoji="0" lang="ru-RU" altLang="ru-RU" sz="2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1" y="-7711"/>
            <a:ext cx="6699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4505" y="5830172"/>
            <a:ext cx="9245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направления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на содержание вновь построенных капитальных объектов в социальной сфере и в сфере благоустройства, содержание объектов в нормативном состоянии</a:t>
            </a:r>
          </a:p>
        </p:txBody>
      </p:sp>
    </p:spTree>
    <p:extLst>
      <p:ext uri="{BB962C8B-B14F-4D97-AF65-F5344CB8AC3E}">
        <p14:creationId xmlns:p14="http://schemas.microsoft.com/office/powerpoint/2010/main" val="24965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 cstate="print">
            <a:lum bright="12000" contrast="-29000"/>
          </a:blip>
          <a:srcRect/>
          <a:stretch>
            <a:fillRect/>
          </a:stretch>
        </p:blipFill>
        <p:spPr bwMode="auto">
          <a:xfrm>
            <a:off x="-58646" y="0"/>
            <a:ext cx="9990192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2" y="754924"/>
            <a:ext cx="9656853" cy="598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08923" y="194239"/>
            <a:ext cx="8428714" cy="1066800"/>
          </a:xfrm>
        </p:spPr>
        <p:txBody>
          <a:bodyPr anchor="ctr" anchorCtr="0">
            <a:noAutofit/>
          </a:bodyPr>
          <a:lstStyle/>
          <a:p>
            <a:pPr algn="ctr"/>
            <a:r>
              <a:rPr lang="ru-RU" alt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Добрянского городского округа по муниципальным программам и непрограммным направлениям деятельности в </a:t>
            </a:r>
            <a:r>
              <a:rPr lang="ru-RU" alt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году, </a:t>
            </a:r>
            <a:r>
              <a:rPr lang="ru-RU" altLang="ru-RU" sz="2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altLang="ru-RU" sz="2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рублей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465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368" y="1594083"/>
            <a:ext cx="2509283" cy="3179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29506" y="3439605"/>
            <a:ext cx="1636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2 366,9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591" y="4981004"/>
            <a:ext cx="1379419" cy="94521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38" y="4234996"/>
            <a:ext cx="1426961" cy="941347"/>
          </a:xfrm>
          <a:prstGeom prst="rect">
            <a:avLst/>
          </a:prstGeom>
        </p:spPr>
      </p:pic>
      <p:pic>
        <p:nvPicPr>
          <p:cNvPr id="2048" name="Рисунок 20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38" y="3183966"/>
            <a:ext cx="1426961" cy="907521"/>
          </a:xfrm>
          <a:prstGeom prst="rect">
            <a:avLst/>
          </a:prstGeom>
        </p:spPr>
      </p:pic>
      <p:pic>
        <p:nvPicPr>
          <p:cNvPr id="2049" name="Рисунок 20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74" y="2166287"/>
            <a:ext cx="1436071" cy="923408"/>
          </a:xfrm>
          <a:prstGeom prst="rect">
            <a:avLst/>
          </a:prstGeom>
        </p:spPr>
      </p:pic>
      <p:sp>
        <p:nvSpPr>
          <p:cNvPr id="2051" name="TextBox 2050"/>
          <p:cNvSpPr txBox="1"/>
          <p:nvPr/>
        </p:nvSpPr>
        <p:spPr>
          <a:xfrm>
            <a:off x="7387818" y="1168781"/>
            <a:ext cx="222401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Функционирование и развитие системы образования </a:t>
            </a:r>
          </a:p>
          <a:p>
            <a:pPr algn="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1 046,0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01346" y="2127905"/>
            <a:ext cx="169232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 и туризма 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193,7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67169" y="2813750"/>
            <a:ext cx="236437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культуры, спорта и молодежной политики </a:t>
            </a:r>
          </a:p>
          <a:p>
            <a:pPr algn="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281,7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20660" y="3873272"/>
            <a:ext cx="155549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Безопасный муниципалитет </a:t>
            </a:r>
          </a:p>
          <a:p>
            <a:pPr algn="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21,5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83855" y="4894529"/>
            <a:ext cx="18081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Социальная политика </a:t>
            </a:r>
          </a:p>
          <a:p>
            <a:pPr algn="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11,4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007636" y="6025515"/>
            <a:ext cx="22757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Экономическая политика </a:t>
            </a:r>
          </a:p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1,0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59263" y="5963272"/>
            <a:ext cx="20806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системы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264,6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7939" y="5486218"/>
            <a:ext cx="172091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Управление ресурсами 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90,4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382" y="4480718"/>
            <a:ext cx="164428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управление 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60,2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063" y="3089701"/>
            <a:ext cx="155939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Развитие жилищно-коммунальной инфраструктуры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62,4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7809" y="2234696"/>
            <a:ext cx="205186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Благоустройство территории 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93,2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18977" y="1276467"/>
            <a:ext cx="305018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Непрограммные направления расходов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183,4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84510" y="3931211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2,6%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34986" y="4832076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2,5%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83084" y="5838636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3,8%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42697" y="6285500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0,1%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43965" y="6342768"/>
            <a:ext cx="837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11,2%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254702" y="5296326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0,5%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254702" y="4343811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0,9%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209859" y="3439605"/>
            <a:ext cx="95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11,9%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052667" y="2424876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8,2%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73133" y="1678101"/>
            <a:ext cx="846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44,2%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23701" y="1543052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7,8%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25605" y="2610634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3,9%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748" y="4933822"/>
            <a:ext cx="1399855" cy="906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51" y="3847932"/>
            <a:ext cx="1399855" cy="857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10" y="2747775"/>
            <a:ext cx="1279210" cy="10085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81" y="2015131"/>
            <a:ext cx="1136861" cy="8594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13" y="5267576"/>
            <a:ext cx="1431338" cy="10442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64" y="4958279"/>
            <a:ext cx="1442583" cy="9381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58" y="1287728"/>
            <a:ext cx="1369565" cy="8535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87" y="1352554"/>
            <a:ext cx="1325625" cy="882143"/>
          </a:xfrm>
          <a:prstGeom prst="rect">
            <a:avLst/>
          </a:prstGeom>
        </p:spPr>
      </p:pic>
      <p:sp>
        <p:nvSpPr>
          <p:cNvPr id="6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847521" y="1"/>
            <a:ext cx="1084041" cy="3773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solidFill>
                  <a:srgbClr val="AD7D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altLang="ru-RU" sz="1600" kern="0" noProof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kumimoji="0" lang="ru-RU" altLang="ru-RU" sz="1600" i="0" u="none" strike="noStrike" kern="0" cap="none" spc="0" normalizeH="0" baseline="0" noProof="0" dirty="0">
              <a:ln>
                <a:noFill/>
              </a:ln>
              <a:solidFill>
                <a:srgbClr val="AD7D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86103" y="5850324"/>
            <a:ext cx="236423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городской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</a:p>
          <a:p>
            <a:pPr algn="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57,4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436140" y="6111779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2,4%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46" y="0"/>
            <a:ext cx="6699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5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 cstate="print">
            <a:lum bright="12000" contrast="-29000"/>
          </a:blip>
          <a:srcRect/>
          <a:stretch>
            <a:fillRect/>
          </a:stretch>
        </p:blipFill>
        <p:spPr bwMode="auto">
          <a:xfrm>
            <a:off x="10" y="1"/>
            <a:ext cx="9906001" cy="6870415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" y="703985"/>
            <a:ext cx="9912350" cy="614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256427"/>
              </p:ext>
            </p:extLst>
          </p:nvPr>
        </p:nvGraphicFramePr>
        <p:xfrm>
          <a:off x="-24941" y="5214233"/>
          <a:ext cx="10023562" cy="1656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2921" y="4227997"/>
            <a:ext cx="943904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норматива расходов на содержание ОМСУ  Добрянского городского округа в </a:t>
            </a:r>
            <a:r>
              <a:rPr lang="ru-RU" sz="23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3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8380439" y="5206069"/>
            <a:ext cx="1248139" cy="24575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ИТОГО: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17502" y="303875"/>
            <a:ext cx="8711076" cy="8002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23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</a:t>
            </a: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3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бюджета Добрянского городского округа в разрезе ГРБС в </a:t>
            </a:r>
            <a:r>
              <a:rPr lang="ru-RU" altLang="ru-RU" sz="23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23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</a:t>
            </a:r>
            <a:r>
              <a:rPr lang="ru-RU" altLang="ru-RU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2504432" y="1083603"/>
            <a:ext cx="8547885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just" eaLnBrk="1" hangingPunct="1">
              <a:spcAft>
                <a:spcPts val="200"/>
              </a:spcAft>
              <a:tabLst>
                <a:tab pos="989013" algn="l"/>
              </a:tabLst>
            </a:pPr>
            <a:r>
              <a:rPr lang="ru-RU" altLang="ru-RU" sz="1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95 993,8   </a:t>
            </a:r>
            <a:r>
              <a:rPr lang="ru-RU" alt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alt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Добрянского городского округа</a:t>
            </a:r>
          </a:p>
          <a:p>
            <a:pPr algn="just" eaLnBrk="1" hangingPunct="1">
              <a:spcAft>
                <a:spcPts val="200"/>
              </a:spcAft>
            </a:pPr>
            <a:r>
              <a:rPr lang="ru-RU" alt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20 883,6   </a:t>
            </a:r>
            <a:r>
              <a:rPr lang="ru-RU" alt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Управление финансов и казначейства</a:t>
            </a:r>
          </a:p>
          <a:p>
            <a:pPr algn="just" eaLnBrk="1" hangingPunct="1">
              <a:spcAft>
                <a:spcPts val="200"/>
              </a:spcAft>
            </a:pPr>
            <a:r>
              <a:rPr lang="ru-RU" alt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12 125,2   </a:t>
            </a:r>
            <a:r>
              <a:rPr lang="ru-RU" alt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Управление социального </a:t>
            </a:r>
            <a:r>
              <a:rPr lang="ru-RU" alt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</a:p>
          <a:p>
            <a:pPr algn="just" eaLnBrk="1" hangingPunct="1">
              <a:spcAft>
                <a:spcPts val="200"/>
              </a:spcAft>
            </a:pPr>
            <a:r>
              <a:rPr lang="ru-RU" alt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11 753,7   </a:t>
            </a:r>
            <a:r>
              <a:rPr lang="ru-RU" alt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alt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just" eaLnBrk="1" hangingPunct="1">
              <a:spcAft>
                <a:spcPts val="200"/>
              </a:spcAft>
            </a:pPr>
            <a:r>
              <a:rPr lang="ru-RU" alt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9 822,0     </a:t>
            </a:r>
            <a:r>
              <a:rPr lang="ru-RU" alt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благоустройства</a:t>
            </a:r>
            <a:r>
              <a:rPr lang="ru-RU" alt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7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Aft>
                <a:spcPts val="200"/>
              </a:spcAft>
            </a:pPr>
            <a:r>
              <a:rPr lang="ru-RU" alt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ru-RU" alt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096,4     </a:t>
            </a:r>
            <a:r>
              <a:rPr lang="ru-RU" alt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Контрольно-счетная палата Добрянского городского </a:t>
            </a:r>
            <a:r>
              <a:rPr lang="ru-RU" alt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округа</a:t>
            </a:r>
          </a:p>
          <a:p>
            <a:pPr algn="just" eaLnBrk="1" hangingPunct="1">
              <a:spcAft>
                <a:spcPts val="200"/>
              </a:spcAft>
            </a:pPr>
            <a:r>
              <a:rPr lang="ru-RU" alt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ru-RU" alt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606,3     </a:t>
            </a:r>
            <a:r>
              <a:rPr lang="ru-RU" alt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и земельных </a:t>
            </a:r>
            <a:r>
              <a:rPr lang="ru-RU" alt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отношений</a:t>
            </a:r>
          </a:p>
          <a:p>
            <a:pPr algn="just" eaLnBrk="1" hangingPunct="1">
              <a:spcAft>
                <a:spcPts val="200"/>
              </a:spcAft>
            </a:pPr>
            <a:r>
              <a:rPr lang="ru-RU" alt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6 421,8     </a:t>
            </a:r>
            <a:r>
              <a:rPr lang="ru-RU" alt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Дума Добрянского городского округа</a:t>
            </a:r>
          </a:p>
          <a:p>
            <a:pPr algn="just" eaLnBrk="1" hangingPunct="1">
              <a:spcAft>
                <a:spcPts val="200"/>
              </a:spcAft>
            </a:pPr>
            <a:r>
              <a:rPr lang="ru-RU" altLang="ru-RU" sz="1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6 184,4     </a:t>
            </a:r>
            <a:r>
              <a:rPr lang="ru-RU" alt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Управление градостроительства и архитектуры  </a:t>
            </a:r>
          </a:p>
          <a:p>
            <a:pPr algn="just" eaLnBrk="1" hangingPunct="1">
              <a:spcAft>
                <a:spcPts val="200"/>
              </a:spcAft>
            </a:pPr>
            <a:r>
              <a:rPr lang="ru-RU" alt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2 537,2     </a:t>
            </a:r>
            <a:r>
              <a:rPr lang="ru-RU" alt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Отдел ЖКХ в рабочем поселке Полазна</a:t>
            </a:r>
          </a:p>
        </p:txBody>
      </p:sp>
      <p:sp>
        <p:nvSpPr>
          <p:cNvPr id="15" name="Овал 14"/>
          <p:cNvSpPr/>
          <p:nvPr/>
        </p:nvSpPr>
        <p:spPr>
          <a:xfrm>
            <a:off x="183162" y="2014570"/>
            <a:ext cx="2048272" cy="1371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183 424,4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Скругленная соединительная линия 15"/>
          <p:cNvCxnSpPr/>
          <p:nvPr/>
        </p:nvCxnSpPr>
        <p:spPr>
          <a:xfrm rot="5400000" flipH="1" flipV="1">
            <a:off x="2019310" y="1178252"/>
            <a:ext cx="970244" cy="959225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>
            <a:stCxn id="15" idx="5"/>
          </p:cNvCxnSpPr>
          <p:nvPr/>
        </p:nvCxnSpPr>
        <p:spPr>
          <a:xfrm rot="16200000" flipH="1">
            <a:off x="1971199" y="3145577"/>
            <a:ext cx="697586" cy="777040"/>
          </a:xfrm>
          <a:prstGeom prst="curvedConnector2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906534" y="1"/>
            <a:ext cx="1084041" cy="3773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solidFill>
                  <a:srgbClr val="AD7D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kumimoji="0" lang="ru-RU" alt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AD7D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21</a:t>
            </a:r>
            <a:endParaRPr kumimoji="0" lang="ru-RU" altLang="ru-RU" sz="1600" i="0" u="none" strike="noStrike" kern="0" cap="none" spc="0" normalizeH="0" baseline="0" noProof="0" dirty="0">
              <a:ln>
                <a:noFill/>
              </a:ln>
              <a:solidFill>
                <a:srgbClr val="AD7D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0" cap="none" spc="0" normalizeH="0" baseline="0" noProof="0" dirty="0">
              <a:ln>
                <a:noFill/>
              </a:ln>
              <a:solidFill>
                <a:srgbClr val="AD7D4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" y="0"/>
            <a:ext cx="6699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0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73" y="0"/>
            <a:ext cx="9990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55302" y="25400"/>
            <a:ext cx="8657431" cy="911225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«Функционирование и развитие системы образования»</a:t>
            </a:r>
            <a:endParaRPr lang="ru-RU" sz="24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22212" name="Объект 3"/>
          <p:cNvSpPr>
            <a:spLocks/>
          </p:cNvSpPr>
          <p:nvPr/>
        </p:nvSpPr>
        <p:spPr bwMode="auto">
          <a:xfrm>
            <a:off x="-1" y="936625"/>
            <a:ext cx="8325343" cy="692999"/>
          </a:xfrm>
          <a:custGeom>
            <a:avLst/>
            <a:gdLst>
              <a:gd name="T0" fmla="*/ 0 w 5998266"/>
              <a:gd name="T1" fmla="*/ 2147483647 h 177120"/>
              <a:gd name="T2" fmla="*/ 176828 w 5998266"/>
              <a:gd name="T3" fmla="*/ 0 h 177120"/>
              <a:gd name="T4" fmla="*/ 35753095 w 5998266"/>
              <a:gd name="T5" fmla="*/ 0 h 177120"/>
              <a:gd name="T6" fmla="*/ 35929931 w 5998266"/>
              <a:gd name="T7" fmla="*/ 2147483647 h 177120"/>
              <a:gd name="T8" fmla="*/ 35929931 w 5998266"/>
              <a:gd name="T9" fmla="*/ 2147483647 h 177120"/>
              <a:gd name="T10" fmla="*/ 35753095 w 5998266"/>
              <a:gd name="T11" fmla="*/ 2147483647 h 177120"/>
              <a:gd name="T12" fmla="*/ 176828 w 5998266"/>
              <a:gd name="T13" fmla="*/ 2147483647 h 177120"/>
              <a:gd name="T14" fmla="*/ 0 w 5998266"/>
              <a:gd name="T15" fmla="*/ 2147483647 h 177120"/>
              <a:gd name="T16" fmla="*/ 0 w 5998266"/>
              <a:gd name="T17" fmla="*/ 2147483647 h 177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98266"/>
              <a:gd name="T28" fmla="*/ 0 h 177120"/>
              <a:gd name="T29" fmla="*/ 5998266 w 5998266"/>
              <a:gd name="T30" fmla="*/ 177120 h 177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rgbClr val="EEE0DB"/>
          </a:solidFill>
          <a:ln w="12700" algn="ctr">
            <a:solidFill>
              <a:srgbClr val="DDC0B6"/>
            </a:solidFill>
            <a:miter lim="800000"/>
            <a:headEnd/>
            <a:tailEnd/>
          </a:ln>
        </p:spPr>
        <p:txBody>
          <a:bodyPr lIns="235366" tIns="8646" rIns="235366" bIns="8646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1600" dirty="0">
                <a:latin typeface="Times New Roman"/>
                <a:ea typeface="Times New Roman"/>
              </a:rPr>
              <a:t>Комплексное и эффективное развитие системы образования, обеспечивающее повышение доступности и качества образования для населения Добрянского городского округа</a:t>
            </a:r>
            <a:endParaRPr lang="ru-RU" altLang="ru-RU" sz="1600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56969"/>
              </p:ext>
            </p:extLst>
          </p:nvPr>
        </p:nvGraphicFramePr>
        <p:xfrm>
          <a:off x="67137" y="1687982"/>
          <a:ext cx="9739049" cy="5118327"/>
        </p:xfrm>
        <a:graphic>
          <a:graphicData uri="http://schemas.openxmlformats.org/drawingml/2006/table">
            <a:tbl>
              <a:tblPr/>
              <a:tblGrid>
                <a:gridCol w="6111855"/>
                <a:gridCol w="1248256"/>
                <a:gridCol w="1248256"/>
                <a:gridCol w="1130682"/>
              </a:tblGrid>
              <a:tr h="2946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Основные мероприятия</a:t>
                      </a: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2024 </a:t>
                      </a: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2025 </a:t>
                      </a: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2026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9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i="0" dirty="0" smtClean="0">
                          <a:effectLst/>
                          <a:latin typeface="Times New Roman"/>
                          <a:ea typeface="Times New Roman"/>
                        </a:rPr>
                        <a:t>Обеспечение прав граждан на получение общедоступного бесплатного дошкольного, начального, основного, среднего общего и дополнительного образования детей в образовательных организациях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622 234,0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615 657,6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601 687,8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99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i="0" dirty="0" smtClean="0">
                          <a:effectLst/>
                          <a:latin typeface="Times New Roman"/>
                          <a:ea typeface="Times New Roman"/>
                        </a:rPr>
                        <a:t>Мероприятия в сфере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47 443,1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47 548,3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47 831,2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597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i="0" dirty="0" smtClean="0">
                          <a:effectLst/>
                          <a:latin typeface="Times New Roman"/>
                          <a:ea typeface="Times New Roman"/>
                        </a:rPr>
                        <a:t>Организация методического сопровождения и дополнительной занятости детей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5 653,0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5 653,0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5 653,0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99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i="0" dirty="0" smtClean="0">
                          <a:effectLst/>
                          <a:latin typeface="Times New Roman"/>
                          <a:ea typeface="Times New Roman"/>
                        </a:rPr>
                        <a:t>Развитие и оснащение оборудованием образовательных организаций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5 512,0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3 837,0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99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i="0" dirty="0" smtClean="0">
                          <a:effectLst/>
                          <a:latin typeface="Times New Roman"/>
                          <a:ea typeface="Times New Roman"/>
                        </a:rPr>
                        <a:t>Мероприятия в сфере дополнительного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7 280,5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7 569,9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867,0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99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i="0" dirty="0" smtClean="0">
                          <a:effectLst/>
                          <a:latin typeface="Times New Roman"/>
                          <a:ea typeface="Times New Roman"/>
                        </a:rPr>
                        <a:t>Организация отдыха и оздоровления детей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17 857,5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19 137,4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19 137,4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529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i="0" dirty="0" smtClean="0">
                          <a:effectLst/>
                          <a:latin typeface="Times New Roman"/>
                          <a:ea typeface="Times New Roman"/>
                        </a:rPr>
                        <a:t>Создание условий для повышения доступности и качества образовательного процесса в образовательных организациях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150 408,1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150 520,2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149 322,0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759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i="0" dirty="0" smtClean="0">
                          <a:effectLst/>
                          <a:latin typeface="Times New Roman"/>
                          <a:ea typeface="Times New Roman"/>
                        </a:rPr>
                        <a:t>Организация бесплатного питания учащихся в общеобразовательных организациях, компенсация части родительской платы в дошкольных образовательных организациях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64 638,6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65 209,5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62 115,2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529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i="0" dirty="0" smtClean="0">
                          <a:effectLst/>
                          <a:latin typeface="Times New Roman"/>
                          <a:ea typeface="Times New Roman"/>
                        </a:rPr>
                        <a:t>Обеспечение доступности образовательного процесса для обучающихся, проживающих в сельских, труднодоступных и удаленных населенных пунктах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23 510,9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27 155,7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27 155,7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3" marR="7253" marT="6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529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i="0" dirty="0" smtClean="0">
                          <a:effectLst/>
                          <a:latin typeface="Times New Roman"/>
                          <a:ea typeface="Times New Roman"/>
                        </a:rPr>
                        <a:t>Осуществление капитальных вложений в объекты капитального строительства муниципальной собственности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76 013,2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99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i="0" dirty="0" smtClean="0">
                          <a:effectLst/>
                          <a:latin typeface="Times New Roman"/>
                          <a:ea typeface="Times New Roman"/>
                        </a:rPr>
                        <a:t>Приведение в нормативное состояние объектов образовательных учреждений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23 382,2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16 296,8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6 095,1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529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i="0" dirty="0" smtClean="0">
                          <a:effectLst/>
                          <a:latin typeface="Times New Roman"/>
                          <a:ea typeface="Times New Roman"/>
                        </a:rPr>
                        <a:t>Создание в общеобразовательных организациях , расположенных в сельской местности и малых городах для занятий физической культурой и спортом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2 037,3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2998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1 045 970,8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958 585,4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934 864,4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251" marR="7251" marT="66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222265" name="Picture 2" descr="http://obraz.volganet.ru/folder_5/folder_1/folder_25/folder_2/folder_3/folder_3/folder_1/images/%D0%BE%D0%B1%D1%80%D0%B0%D0%B7%D0%BE%D0%B2%D0%B0%D0%BD%D0%B8%D0%B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42" y="535838"/>
            <a:ext cx="1580656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542206" y="0"/>
            <a:ext cx="1389592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22</a:t>
            </a:r>
          </a:p>
        </p:txBody>
      </p:sp>
      <p:pic>
        <p:nvPicPr>
          <p:cNvPr id="22226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0867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73" y="0"/>
            <a:ext cx="9990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51801" y="157163"/>
            <a:ext cx="7467340" cy="838200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</a:t>
            </a:r>
            <a:br>
              <a:rPr lang="ru-RU" altLang="ru-RU" sz="240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40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«Развитие культуры и туризма»</a:t>
            </a:r>
            <a:endParaRPr lang="ru-RU" sz="24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24260" name="Объект 3"/>
          <p:cNvSpPr>
            <a:spLocks/>
          </p:cNvSpPr>
          <p:nvPr/>
        </p:nvSpPr>
        <p:spPr bwMode="auto">
          <a:xfrm>
            <a:off x="0" y="1185410"/>
            <a:ext cx="9555164" cy="1223962"/>
          </a:xfrm>
          <a:custGeom>
            <a:avLst/>
            <a:gdLst>
              <a:gd name="T0" fmla="*/ 0 w 5998266"/>
              <a:gd name="T1" fmla="*/ 2147483647 h 177120"/>
              <a:gd name="T2" fmla="*/ 421143 w 5998266"/>
              <a:gd name="T3" fmla="*/ 0 h 177120"/>
              <a:gd name="T4" fmla="*/ 85148182 w 5998266"/>
              <a:gd name="T5" fmla="*/ 0 h 177120"/>
              <a:gd name="T6" fmla="*/ 85569325 w 5998266"/>
              <a:gd name="T7" fmla="*/ 2147483647 h 177120"/>
              <a:gd name="T8" fmla="*/ 85569325 w 5998266"/>
              <a:gd name="T9" fmla="*/ 2147483647 h 177120"/>
              <a:gd name="T10" fmla="*/ 85148182 w 5998266"/>
              <a:gd name="T11" fmla="*/ 2147483647 h 177120"/>
              <a:gd name="T12" fmla="*/ 421143 w 5998266"/>
              <a:gd name="T13" fmla="*/ 2147483647 h 177120"/>
              <a:gd name="T14" fmla="*/ 0 w 5998266"/>
              <a:gd name="T15" fmla="*/ 2147483647 h 177120"/>
              <a:gd name="T16" fmla="*/ 0 w 5998266"/>
              <a:gd name="T17" fmla="*/ 2147483647 h 177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98266"/>
              <a:gd name="T28" fmla="*/ 0 h 177120"/>
              <a:gd name="T29" fmla="*/ 5998266 w 5998266"/>
              <a:gd name="T30" fmla="*/ 177120 h 177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rgbClr val="EEE0DB"/>
          </a:solidFill>
          <a:ln w="12700" algn="ctr">
            <a:solidFill>
              <a:srgbClr val="DDC0B6"/>
            </a:solidFill>
            <a:miter lim="800000"/>
            <a:headEnd/>
            <a:tailEnd/>
          </a:ln>
        </p:spPr>
        <p:txBody>
          <a:bodyPr lIns="235366" tIns="8646" rIns="235366" bIns="864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1700" dirty="0">
                <a:solidFill>
                  <a:srgbClr val="000000"/>
                </a:solidFill>
                <a:latin typeface="Times New Roman"/>
                <a:ea typeface="Times New Roman"/>
              </a:rPr>
              <a:t>Вовлечение в культуру большего числа граждан Добрянского городского округа путем создания современной инфраструктуры культуры, внедрения в деятельность организаций культуры новых форм и технологий, поддержки культурных инициатив, направленных на укрепление российской гражданской идентичности</a:t>
            </a:r>
            <a:endParaRPr lang="ru-RU" sz="1700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884926"/>
              </p:ext>
            </p:extLst>
          </p:nvPr>
        </p:nvGraphicFramePr>
        <p:xfrm>
          <a:off x="0" y="2532063"/>
          <a:ext cx="9783895" cy="3834377"/>
        </p:xfrm>
        <a:graphic>
          <a:graphicData uri="http://schemas.openxmlformats.org/drawingml/2006/table">
            <a:tbl>
              <a:tblPr/>
              <a:tblGrid>
                <a:gridCol w="6435166"/>
                <a:gridCol w="1092121"/>
                <a:gridCol w="1092121"/>
                <a:gridCol w="1164487"/>
              </a:tblGrid>
              <a:tr h="369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Основные мероприятия</a:t>
                      </a: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2024 </a:t>
                      </a: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2025 </a:t>
                      </a: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2026 </a:t>
                      </a: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21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Предоставление муниципальных услуг в сфере искусства и культуры</a:t>
                      </a: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77 299,5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78 359,4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78 661,7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94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i="0" dirty="0" smtClean="0">
                          <a:effectLst/>
                          <a:latin typeface="Times New Roman"/>
                          <a:ea typeface="Times New Roman"/>
                        </a:rPr>
                        <a:t>Организация показа концертов и концертных программ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8 932,0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13 961,0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13 961,0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94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библиотечного обслуживания населения</a:t>
                      </a: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18 961,2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  <a:r>
                        <a:rPr lang="ru-RU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727,2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18 787,2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94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музейной деятельности</a:t>
                      </a: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11 548,5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10 748,5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10 748,5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77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Реализация дополнительного образования детей и мероприятия в сфере дополнительного образования в области искусств</a:t>
                      </a: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45 522,1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48 252,1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48 452,1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64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Организация и проведение мероприятий в сфере искусства и культуры</a:t>
                      </a: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5 095,3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4 733,1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4 733,1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73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и укрепление материально-технической базы и оснащение оборудованием муниципальных учреждений</a:t>
                      </a: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11 243,6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17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инфраструктуры</a:t>
                      </a:r>
                      <a:r>
                        <a:rPr lang="ru-RU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 сфере культуры и искусства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15 120,4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60 000,0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092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Итого:</a:t>
                      </a: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193 722,5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234 781,2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175 343,5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834" marR="8834" marT="81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224318" name="Picture 2" descr="http://shkola-sosh3.ucoz.ru/nedelyamuzikiiz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141" y="188914"/>
            <a:ext cx="181266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ижний колонтитул 3"/>
          <p:cNvSpPr txBox="1">
            <a:spLocks/>
          </p:cNvSpPr>
          <p:nvPr/>
        </p:nvSpPr>
        <p:spPr bwMode="auto">
          <a:xfrm>
            <a:off x="8499210" y="0"/>
            <a:ext cx="1389592" cy="3778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Franklin Gothic Book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23</a:t>
            </a:r>
          </a:p>
        </p:txBody>
      </p:sp>
      <p:pic>
        <p:nvPicPr>
          <p:cNvPr id="224320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2393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73" y="0"/>
            <a:ext cx="9990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10170" y="145143"/>
            <a:ext cx="8241242" cy="792162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30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«Развитие физической культуры, спорта и молодежной политики»</a:t>
            </a:r>
            <a:endParaRPr lang="ru-RU" sz="23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82276" name="Объект 3"/>
          <p:cNvSpPr>
            <a:spLocks/>
          </p:cNvSpPr>
          <p:nvPr/>
        </p:nvSpPr>
        <p:spPr bwMode="auto">
          <a:xfrm>
            <a:off x="-13759" y="936629"/>
            <a:ext cx="7662787" cy="1389063"/>
          </a:xfrm>
          <a:custGeom>
            <a:avLst/>
            <a:gdLst>
              <a:gd name="T0" fmla="*/ 0 w 5998266"/>
              <a:gd name="T1" fmla="*/ 2147483647 h 177120"/>
              <a:gd name="T2" fmla="*/ 134445 w 5998266"/>
              <a:gd name="T3" fmla="*/ 0 h 177120"/>
              <a:gd name="T4" fmla="*/ 27183453 w 5998266"/>
              <a:gd name="T5" fmla="*/ 0 h 177120"/>
              <a:gd name="T6" fmla="*/ 27317895 w 5998266"/>
              <a:gd name="T7" fmla="*/ 2147483647 h 177120"/>
              <a:gd name="T8" fmla="*/ 27317895 w 5998266"/>
              <a:gd name="T9" fmla="*/ 2147483647 h 177120"/>
              <a:gd name="T10" fmla="*/ 27183453 w 5998266"/>
              <a:gd name="T11" fmla="*/ 2147483647 h 177120"/>
              <a:gd name="T12" fmla="*/ 134445 w 5998266"/>
              <a:gd name="T13" fmla="*/ 2147483647 h 177120"/>
              <a:gd name="T14" fmla="*/ 0 w 5998266"/>
              <a:gd name="T15" fmla="*/ 2147483647 h 177120"/>
              <a:gd name="T16" fmla="*/ 0 w 5998266"/>
              <a:gd name="T17" fmla="*/ 2147483647 h 177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98266"/>
              <a:gd name="T28" fmla="*/ 0 h 177120"/>
              <a:gd name="T29" fmla="*/ 5998266 w 5998266"/>
              <a:gd name="T30" fmla="*/ 177120 h 177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rgbClr val="EEE0DB"/>
          </a:solidFill>
          <a:ln w="12700" algn="ctr">
            <a:solidFill>
              <a:srgbClr val="DDC0B6"/>
            </a:solidFill>
            <a:miter lim="800000"/>
            <a:headEnd/>
            <a:tailEnd/>
          </a:ln>
        </p:spPr>
        <p:txBody>
          <a:bodyPr lIns="235366" tIns="8646" rIns="235366" bIns="864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alt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привлечения населения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Добрянского городского </a:t>
            </a:r>
            <a:r>
              <a:rPr lang="ru-RU" alt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округа  к регулярным занятиям физической культурой и спортом путем развития спортивной инфраструктуры, популяризации массового  спорта и системы профессионального спорта.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212205"/>
              </p:ext>
            </p:extLst>
          </p:nvPr>
        </p:nvGraphicFramePr>
        <p:xfrm>
          <a:off x="11" y="2492380"/>
          <a:ext cx="9789055" cy="4131087"/>
        </p:xfrm>
        <a:graphic>
          <a:graphicData uri="http://schemas.openxmlformats.org/drawingml/2006/table">
            <a:tbl>
              <a:tblPr/>
              <a:tblGrid>
                <a:gridCol w="5905795"/>
                <a:gridCol w="1294420"/>
                <a:gridCol w="1294420"/>
                <a:gridCol w="1294420"/>
              </a:tblGrid>
              <a:tr h="3390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Основные мероприятия</a:t>
                      </a:r>
                    </a:p>
                  </a:txBody>
                  <a:tcPr marL="10320" marR="1032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10320" marR="1032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10320" marR="1032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10320" marR="1032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557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Обеспечение деятельности муниципальных </a:t>
                      </a:r>
                      <a:b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спортивных школ</a:t>
                      </a: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35 985,3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39 398,6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39 398,6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96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Организация предоставления физкультурно-</a:t>
                      </a:r>
                      <a:b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оздоровительных и спортивных услуг (работ) в сфере физической культуры и спорта</a:t>
                      </a: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17 705,3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16 677,6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16 677,6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716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Привлечение к занятиям физической культурой</a:t>
                      </a:r>
                      <a:b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и спортом жителей Добрянского городского округа</a:t>
                      </a: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13 608,9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12 508,9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611,4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36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Развитие инфраструктуры и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материально-технической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базы</a:t>
                      </a: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207 044,1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33 416,8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6 696,7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712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Обеспечение реализации молодежной политики территории Добрянского городского округа</a:t>
                      </a: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7 373,4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6 931,0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7 178,5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3906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Итого:</a:t>
                      </a:r>
                    </a:p>
                  </a:txBody>
                  <a:tcPr marL="10320" marR="1032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281 717,0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108 933,0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82 562,9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0" marR="1032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22532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027" y="908050"/>
            <a:ext cx="256077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ижний колонтитул 3"/>
          <p:cNvSpPr txBox="1">
            <a:spLocks/>
          </p:cNvSpPr>
          <p:nvPr/>
        </p:nvSpPr>
        <p:spPr bwMode="auto">
          <a:xfrm>
            <a:off x="8542206" y="0"/>
            <a:ext cx="1389592" cy="3778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Franklin Gothic Book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24</a:t>
            </a:r>
          </a:p>
        </p:txBody>
      </p:sp>
      <p:pic>
        <p:nvPicPr>
          <p:cNvPr id="225329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149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73" y="0"/>
            <a:ext cx="9990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18162" y="120651"/>
            <a:ext cx="9049544" cy="360362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«Безопасный муниципалитет»</a:t>
            </a:r>
            <a:endParaRPr lang="ru-RU" sz="24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26308" name="Объект 3"/>
          <p:cNvSpPr>
            <a:spLocks/>
          </p:cNvSpPr>
          <p:nvPr/>
        </p:nvSpPr>
        <p:spPr bwMode="auto">
          <a:xfrm>
            <a:off x="145143" y="632068"/>
            <a:ext cx="5791200" cy="1269304"/>
          </a:xfrm>
          <a:custGeom>
            <a:avLst/>
            <a:gdLst>
              <a:gd name="T0" fmla="*/ 0 w 5998266"/>
              <a:gd name="T1" fmla="*/ 2147483647 h 177120"/>
              <a:gd name="T2" fmla="*/ 2 w 5998266"/>
              <a:gd name="T3" fmla="*/ 0 h 177120"/>
              <a:gd name="T4" fmla="*/ 375 w 5998266"/>
              <a:gd name="T5" fmla="*/ 0 h 177120"/>
              <a:gd name="T6" fmla="*/ 377 w 5998266"/>
              <a:gd name="T7" fmla="*/ 2147483647 h 177120"/>
              <a:gd name="T8" fmla="*/ 377 w 5998266"/>
              <a:gd name="T9" fmla="*/ 2147483647 h 177120"/>
              <a:gd name="T10" fmla="*/ 375 w 5998266"/>
              <a:gd name="T11" fmla="*/ 2147483647 h 177120"/>
              <a:gd name="T12" fmla="*/ 2 w 5998266"/>
              <a:gd name="T13" fmla="*/ 2147483647 h 177120"/>
              <a:gd name="T14" fmla="*/ 0 w 5998266"/>
              <a:gd name="T15" fmla="*/ 2147483647 h 177120"/>
              <a:gd name="T16" fmla="*/ 0 w 5998266"/>
              <a:gd name="T17" fmla="*/ 2147483647 h 177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98266"/>
              <a:gd name="T28" fmla="*/ 0 h 177120"/>
              <a:gd name="T29" fmla="*/ 5998266 w 5998266"/>
              <a:gd name="T30" fmla="*/ 177120 h 177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rgbClr val="EEE0DB"/>
          </a:solidFill>
          <a:ln w="12700" algn="ctr">
            <a:solidFill>
              <a:srgbClr val="DDC0B6"/>
            </a:solidFill>
            <a:miter lim="800000"/>
            <a:headEnd/>
            <a:tailEnd/>
          </a:ln>
        </p:spPr>
        <p:txBody>
          <a:bodyPr lIns="235366" tIns="8646" rIns="235366" bIns="864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Цель программы: </a:t>
            </a:r>
            <a:r>
              <a:rPr lang="ru-RU" alt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Обеспечение безопасности граждан на территории округа на основе совместных усилий администрации округа, правоохранительных органов, организаций и общественных объединений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288092"/>
              </p:ext>
            </p:extLst>
          </p:nvPr>
        </p:nvGraphicFramePr>
        <p:xfrm>
          <a:off x="27603" y="1962255"/>
          <a:ext cx="9891485" cy="4862294"/>
        </p:xfrm>
        <a:graphic>
          <a:graphicData uri="http://schemas.openxmlformats.org/drawingml/2006/table">
            <a:tbl>
              <a:tblPr/>
              <a:tblGrid>
                <a:gridCol w="6431254"/>
                <a:gridCol w="1233714"/>
                <a:gridCol w="1103086"/>
                <a:gridCol w="1123431"/>
              </a:tblGrid>
              <a:tr h="3455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Основные мероприятия</a:t>
                      </a: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86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Профилактика детского и семейного неблагополучия 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 территории Добрянского городского округа</a:t>
                      </a: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3 812,5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3 941,7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3 941,7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598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Поддержка деятельности народных дружин</a:t>
                      </a: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882,1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882,1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882,1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86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Профилактика безопасности дорожного движения,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предупреждение детского дорожно-транспортного травматизма</a:t>
                      </a: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142,8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142,8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142,8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86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i="0" dirty="0" smtClean="0">
                          <a:effectLst/>
                          <a:latin typeface="Times New Roman"/>
                          <a:ea typeface="Times New Roman"/>
                        </a:rPr>
                        <a:t>Построение и поддержание в постоянной готовности автоматизированной системы оповещения населения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1 424,6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1 231,2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1 288,2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2" marR="6722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54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Содержание казённых учреждений</a:t>
                      </a: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11 308,7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11 741,2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12 191,4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86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Обучение, пропаганда, информирование населения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сотрудников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61,8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61,8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61,8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86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Установка автоматизированного рабочего места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 проведением специальных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исследований и аттестационных мероприятий</a:t>
                      </a: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954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Обеспечение безопасности людей на водных объектах</a:t>
                      </a: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1 157,3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717,3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86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i="0" dirty="0" smtClean="0">
                          <a:effectLst/>
                          <a:latin typeface="Times New Roman"/>
                          <a:ea typeface="Times New Roman"/>
                        </a:rPr>
                        <a:t>Повышение защищённости объектов Добрянского городского округа, в рамках реализации концепции АПК «Безопасный город»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512,4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512,4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512,4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861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Обеспечение первичных мер пожарной безопасности 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границах Добрянского городского округа</a:t>
                      </a: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2 200,7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2 060,0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2 060,0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6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Итого: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21 518,7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20 606,3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21 813,5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723" marR="6723" marT="62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226346" name="Picture 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2279"/>
            <a:ext cx="2616597" cy="126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47" name="Picture 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829" y="619034"/>
            <a:ext cx="2036896" cy="128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542206" y="0"/>
            <a:ext cx="1389592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25</a:t>
            </a:r>
          </a:p>
        </p:txBody>
      </p:sp>
      <p:pic>
        <p:nvPicPr>
          <p:cNvPr id="22634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80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73" y="0"/>
            <a:ext cx="9990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8169" y="69850"/>
            <a:ext cx="9049544" cy="519113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300" b="1" kern="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«Социальная политика»</a:t>
            </a:r>
            <a:endParaRPr lang="ru-RU" sz="2300" kern="0" dirty="0">
              <a:solidFill>
                <a:sysClr val="windowText" lastClr="000000"/>
              </a:solidFill>
            </a:endParaRPr>
          </a:p>
        </p:txBody>
      </p:sp>
      <p:sp>
        <p:nvSpPr>
          <p:cNvPr id="228356" name="Объект 3"/>
          <p:cNvSpPr>
            <a:spLocks/>
          </p:cNvSpPr>
          <p:nvPr/>
        </p:nvSpPr>
        <p:spPr bwMode="auto">
          <a:xfrm>
            <a:off x="491862" y="690563"/>
            <a:ext cx="5431102" cy="1154112"/>
          </a:xfrm>
          <a:custGeom>
            <a:avLst/>
            <a:gdLst>
              <a:gd name="T0" fmla="*/ 0 w 5998266"/>
              <a:gd name="T1" fmla="*/ 2147483647 h 177120"/>
              <a:gd name="T2" fmla="*/ 365 w 5998266"/>
              <a:gd name="T3" fmla="*/ 0 h 177120"/>
              <a:gd name="T4" fmla="*/ 73855 w 5998266"/>
              <a:gd name="T5" fmla="*/ 0 h 177120"/>
              <a:gd name="T6" fmla="*/ 74219 w 5998266"/>
              <a:gd name="T7" fmla="*/ 2147483647 h 177120"/>
              <a:gd name="T8" fmla="*/ 74219 w 5998266"/>
              <a:gd name="T9" fmla="*/ 2147483647 h 177120"/>
              <a:gd name="T10" fmla="*/ 73855 w 5998266"/>
              <a:gd name="T11" fmla="*/ 2147483647 h 177120"/>
              <a:gd name="T12" fmla="*/ 365 w 5998266"/>
              <a:gd name="T13" fmla="*/ 2147483647 h 177120"/>
              <a:gd name="T14" fmla="*/ 0 w 5998266"/>
              <a:gd name="T15" fmla="*/ 2147483647 h 177120"/>
              <a:gd name="T16" fmla="*/ 0 w 5998266"/>
              <a:gd name="T17" fmla="*/ 2147483647 h 177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98266"/>
              <a:gd name="T28" fmla="*/ 0 h 177120"/>
              <a:gd name="T29" fmla="*/ 5998266 w 5998266"/>
              <a:gd name="T30" fmla="*/ 177120 h 177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rgbClr val="EEE0DB"/>
          </a:solidFill>
          <a:ln w="12700" algn="ctr">
            <a:solidFill>
              <a:srgbClr val="DDC0B6"/>
            </a:solidFill>
            <a:miter lim="800000"/>
            <a:headEnd/>
            <a:tailEnd/>
          </a:ln>
        </p:spPr>
        <p:txBody>
          <a:bodyPr lIns="235366" tIns="8646" rIns="235366" bIns="864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alt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 единой социальной политики в отношении жителей Добрянского городского округа, стабильное улучшение качества жизни</a:t>
            </a:r>
            <a:endParaRPr lang="ru-RU" altLang="ru-RU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057633"/>
              </p:ext>
            </p:extLst>
          </p:nvPr>
        </p:nvGraphicFramePr>
        <p:xfrm>
          <a:off x="51" y="2323519"/>
          <a:ext cx="9905999" cy="3983591"/>
        </p:xfrm>
        <a:graphic>
          <a:graphicData uri="http://schemas.openxmlformats.org/drawingml/2006/table">
            <a:tbl>
              <a:tblPr/>
              <a:tblGrid>
                <a:gridCol w="6822053"/>
                <a:gridCol w="1027982"/>
                <a:gridCol w="1027982"/>
                <a:gridCol w="1027982"/>
              </a:tblGrid>
              <a:tr h="2887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Основные мероприятия</a:t>
                      </a:r>
                    </a:p>
                  </a:txBody>
                  <a:tcPr marL="6989" marR="6989" marT="6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6989" marR="6989" marT="6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6989" marR="6989" marT="6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6989" marR="6989" marT="6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077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Обеспечение жильем молодых семей</a:t>
                      </a: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2 155,2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2 600,0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4 100,0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773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Обеспечение жильем отдельных категорий граждан</a:t>
                      </a: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942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Государственная поддержка детей-сирот по предоставлению и содержанию жилья</a:t>
                      </a: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4 447,7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3 949,1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3 553,3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08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Создание постоянно действующей системы поддержки 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деятельности общественных организаций, их программ и инициатив</a:t>
                      </a: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1 758,8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1 388,4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1 388,4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609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Развитие механизмов оказания имущественной, финансовой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поддержки 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социально ориентированным некоммерческим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организациям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2 260,0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2 620,0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2 620,0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9234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Повышение уровня доступности для инвалидов и других маломобильных  групп населения городского округа приоритетных объектов и услуг социальной инфраструктуры</a:t>
                      </a: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653,3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531,2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531,2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5034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Итого:</a:t>
                      </a:r>
                    </a:p>
                  </a:txBody>
                  <a:tcPr marL="6989" marR="6989" marT="6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11 435,0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11 248,6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12 352,9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89" marR="6989" marT="6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228414" name="Picture 7" descr="C:\Documents and Settings\Admin\Мои документы\Публичные слушания\ФОТО\AI8A1OCAU79S2KCA29IT5ZCAUD2GX1CAZ7Z341CALSGYWBCA7LHOSSCA9WL0XYCAR2EEQ3CADHIZJ7CANKFSKCCAHYP5WUCAYN2BL1CAG12MFXCAJF5SPWCA9I36D7CAOFUGX6CAU4O5NCCA8O7RA3CA5VR4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69" y="668339"/>
            <a:ext cx="2301081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415" name="AutoShape 2" descr=" "/>
          <p:cNvSpPr>
            <a:spLocks noChangeAspect="1" noChangeArrowheads="1"/>
          </p:cNvSpPr>
          <p:nvPr/>
        </p:nvSpPr>
        <p:spPr bwMode="auto">
          <a:xfrm>
            <a:off x="161660" y="-144463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228416" name="AutoShape 4" descr=" "/>
          <p:cNvSpPr>
            <a:spLocks noChangeAspect="1" noChangeArrowheads="1"/>
          </p:cNvSpPr>
          <p:nvPr/>
        </p:nvSpPr>
        <p:spPr bwMode="auto">
          <a:xfrm>
            <a:off x="161660" y="-144463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228417" name="AutoShape 6" descr=" "/>
          <p:cNvSpPr>
            <a:spLocks noChangeAspect="1" noChangeArrowheads="1"/>
          </p:cNvSpPr>
          <p:nvPr/>
        </p:nvSpPr>
        <p:spPr bwMode="auto">
          <a:xfrm>
            <a:off x="161660" y="-144463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  <a:latin typeface="Franklin Gothic Book" pitchFamily="34" charset="0"/>
              <a:cs typeface="Arial" pitchFamily="34" charset="0"/>
            </a:endParaRPr>
          </a:p>
        </p:txBody>
      </p:sp>
      <p:pic>
        <p:nvPicPr>
          <p:cNvPr id="228418" name="Рисунок 12" descr="http://bavly-tat.ru/images/uploads/news/2019/8/14/d6c5c7967ac51d5c22f10c933a3f38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79" y="679454"/>
            <a:ext cx="1988079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542206" y="0"/>
            <a:ext cx="1389592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26</a:t>
            </a:r>
          </a:p>
        </p:txBody>
      </p:sp>
      <p:pic>
        <p:nvPicPr>
          <p:cNvPr id="228420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676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90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1860" y="160338"/>
            <a:ext cx="9049544" cy="503237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«Экономическая политика»</a:t>
            </a:r>
            <a:endParaRPr lang="ru-RU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229380" name="Объект 3"/>
          <p:cNvSpPr>
            <a:spLocks/>
          </p:cNvSpPr>
          <p:nvPr/>
        </p:nvSpPr>
        <p:spPr bwMode="auto">
          <a:xfrm>
            <a:off x="1" y="790196"/>
            <a:ext cx="5863770" cy="1878665"/>
          </a:xfrm>
          <a:custGeom>
            <a:avLst/>
            <a:gdLst>
              <a:gd name="T0" fmla="*/ 0 w 5998266"/>
              <a:gd name="T1" fmla="*/ 2147483647 h 177120"/>
              <a:gd name="T2" fmla="*/ 1 w 5998266"/>
              <a:gd name="T3" fmla="*/ 0 h 177120"/>
              <a:gd name="T4" fmla="*/ 8 w 5998266"/>
              <a:gd name="T5" fmla="*/ 0 h 177120"/>
              <a:gd name="T6" fmla="*/ 8 w 5998266"/>
              <a:gd name="T7" fmla="*/ 2147483647 h 177120"/>
              <a:gd name="T8" fmla="*/ 8 w 5998266"/>
              <a:gd name="T9" fmla="*/ 2147483647 h 177120"/>
              <a:gd name="T10" fmla="*/ 8 w 5998266"/>
              <a:gd name="T11" fmla="*/ 2147483647 h 177120"/>
              <a:gd name="T12" fmla="*/ 1 w 5998266"/>
              <a:gd name="T13" fmla="*/ 2147483647 h 177120"/>
              <a:gd name="T14" fmla="*/ 0 w 5998266"/>
              <a:gd name="T15" fmla="*/ 2147483647 h 177120"/>
              <a:gd name="T16" fmla="*/ 0 w 5998266"/>
              <a:gd name="T17" fmla="*/ 2147483647 h 177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98266"/>
              <a:gd name="T28" fmla="*/ 0 h 177120"/>
              <a:gd name="T29" fmla="*/ 5998266 w 5998266"/>
              <a:gd name="T30" fmla="*/ 177120 h 177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rgbClr val="EEE0DB"/>
          </a:solidFill>
          <a:ln w="12700" algn="ctr">
            <a:solidFill>
              <a:srgbClr val="DDC0B6"/>
            </a:solidFill>
            <a:miter lim="800000"/>
            <a:headEnd/>
            <a:tailEnd/>
          </a:ln>
        </p:spPr>
        <p:txBody>
          <a:bodyPr lIns="235366" tIns="8646" rIns="235366" bIns="864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программы: 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Устойчивый экономический рост на территории Добрянского городского округа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581702"/>
              </p:ext>
            </p:extLst>
          </p:nvPr>
        </p:nvGraphicFramePr>
        <p:xfrm>
          <a:off x="1" y="2668862"/>
          <a:ext cx="9990269" cy="2095448"/>
        </p:xfrm>
        <a:graphic>
          <a:graphicData uri="http://schemas.openxmlformats.org/drawingml/2006/table">
            <a:tbl>
              <a:tblPr/>
              <a:tblGrid>
                <a:gridCol w="5946336"/>
                <a:gridCol w="1340020"/>
                <a:gridCol w="1291436"/>
                <a:gridCol w="1412477"/>
              </a:tblGrid>
              <a:tr h="5097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Основные мероприятия</a:t>
                      </a: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 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22514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 Оказание поддержки сельхозтоваропроизводителям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700,0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1 056,3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1 056,3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985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Оказание поддержки субъектам малого и среднего</a:t>
                      </a:r>
                      <a:b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предпринимательства</a:t>
                      </a: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64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Итого:</a:t>
                      </a: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950,0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1 306,3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1 306,3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568" marR="8568" marT="79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229423" name="Picture 2" descr="http://ria56.ru/uploads/images/biznes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775200"/>
            <a:ext cx="420981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424" name="AutoShape 2" descr="https://amogr.ru/images/easyblog_articles/426/b2ap3_large_image-1.JPG"/>
          <p:cNvSpPr>
            <a:spLocks noChangeAspect="1" noChangeArrowheads="1"/>
          </p:cNvSpPr>
          <p:nvPr/>
        </p:nvSpPr>
        <p:spPr bwMode="auto">
          <a:xfrm>
            <a:off x="161660" y="-144463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542206" y="0"/>
            <a:ext cx="1389592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27</a:t>
            </a:r>
          </a:p>
        </p:txBody>
      </p:sp>
      <p:pic>
        <p:nvPicPr>
          <p:cNvPr id="229427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www.admkumertau.ru/images/news/1683/rukopozhat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85" y="764022"/>
            <a:ext cx="4823185" cy="190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а 9 месяцев 2019 года на территории Пензенского района создано 334 субъект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21" y="4775200"/>
            <a:ext cx="578045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294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73" y="0"/>
            <a:ext cx="9990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51802" y="53975"/>
            <a:ext cx="9049544" cy="838200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«Развитие транспортной системы»</a:t>
            </a:r>
            <a:endParaRPr lang="ru-RU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230404" name="Объект 3"/>
          <p:cNvSpPr>
            <a:spLocks/>
          </p:cNvSpPr>
          <p:nvPr/>
        </p:nvSpPr>
        <p:spPr bwMode="auto">
          <a:xfrm>
            <a:off x="-58473" y="783773"/>
            <a:ext cx="4777623" cy="1480456"/>
          </a:xfrm>
          <a:custGeom>
            <a:avLst/>
            <a:gdLst>
              <a:gd name="T0" fmla="*/ 0 w 5998266"/>
              <a:gd name="T1" fmla="*/ 2147483647 h 177120"/>
              <a:gd name="T2" fmla="*/ 1 w 5998266"/>
              <a:gd name="T3" fmla="*/ 0 h 177120"/>
              <a:gd name="T4" fmla="*/ 11 w 5998266"/>
              <a:gd name="T5" fmla="*/ 0 h 177120"/>
              <a:gd name="T6" fmla="*/ 11 w 5998266"/>
              <a:gd name="T7" fmla="*/ 2147483647 h 177120"/>
              <a:gd name="T8" fmla="*/ 11 w 5998266"/>
              <a:gd name="T9" fmla="*/ 2147483647 h 177120"/>
              <a:gd name="T10" fmla="*/ 11 w 5998266"/>
              <a:gd name="T11" fmla="*/ 2147483647 h 177120"/>
              <a:gd name="T12" fmla="*/ 1 w 5998266"/>
              <a:gd name="T13" fmla="*/ 2147483647 h 177120"/>
              <a:gd name="T14" fmla="*/ 0 w 5998266"/>
              <a:gd name="T15" fmla="*/ 2147483647 h 177120"/>
              <a:gd name="T16" fmla="*/ 0 w 5998266"/>
              <a:gd name="T17" fmla="*/ 2147483647 h 177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98266"/>
              <a:gd name="T28" fmla="*/ 0 h 177120"/>
              <a:gd name="T29" fmla="*/ 5998266 w 5998266"/>
              <a:gd name="T30" fmla="*/ 177120 h 177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rgbClr val="EEE0DB"/>
          </a:solidFill>
          <a:ln w="12700" algn="ctr">
            <a:solidFill>
              <a:srgbClr val="DDC0B6"/>
            </a:solidFill>
            <a:miter lim="800000"/>
            <a:headEnd/>
            <a:tailEnd/>
          </a:ln>
        </p:spPr>
        <p:txBody>
          <a:bodyPr lIns="235366" tIns="8646" rIns="235366" bIns="864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altLang="ru-RU" sz="21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Улучшение качества транспортной системы Добрянского городского округа</a:t>
            </a:r>
            <a:endParaRPr lang="ru-RU" altLang="ru-RU" sz="2100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30405" name="Picture 2" descr="C:\Users\ElenaR\Desktop\Рабочие документы ГУФиНП\картинки дороги\9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783772"/>
            <a:ext cx="2958726" cy="148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566614"/>
              </p:ext>
            </p:extLst>
          </p:nvPr>
        </p:nvGraphicFramePr>
        <p:xfrm>
          <a:off x="0" y="2264229"/>
          <a:ext cx="9906000" cy="4493420"/>
        </p:xfrm>
        <a:graphic>
          <a:graphicData uri="http://schemas.openxmlformats.org/drawingml/2006/table">
            <a:tbl>
              <a:tblPr/>
              <a:tblGrid>
                <a:gridCol w="5976347"/>
                <a:gridCol w="1391752"/>
                <a:gridCol w="1228017"/>
                <a:gridCol w="1309884"/>
              </a:tblGrid>
              <a:tr h="3773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Основные мероприятия</a:t>
                      </a: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2024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2025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2026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6222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Осуществление  мероприятий в сфере строительной и 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дорожной деятельности</a:t>
                      </a: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19 550,5</a:t>
                      </a:r>
                      <a:endParaRPr kumimoji="0" lang="ru-R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19 349,8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20 102,8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4406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Выполнение работ по содержанию автомобильных дорог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общего пользования местного значения и искусственных сооружений на них</a:t>
                      </a: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96 919,6</a:t>
                      </a:r>
                      <a:endParaRPr kumimoji="0" lang="ru-R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104 544,2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104 707,1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3694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Выполнение работ по ремонту автомобильных дорог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общего пользования местного значения и искусственных сооружений на них</a:t>
                      </a: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63 694,1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58 977,9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59 219,0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4333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Предоставление транспортных услуг населению и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организация транспортного обслуживания населения в границах Добрянского городского округа</a:t>
                      </a: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14 443,9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15 712,0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16 775,7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4333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Комплексное развитие транспортной инфраструктуры</a:t>
                      </a:r>
                      <a:b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Безопасные и качественные автомобильные дороги Пермского края и Пермской городской агломерации</a:t>
                      </a: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61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Итого:</a:t>
                      </a: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264 608,0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198 583,9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200 804,6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8" marR="10318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2304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27" y="783772"/>
            <a:ext cx="2891876" cy="148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542206" y="0"/>
            <a:ext cx="1389592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28</a:t>
            </a:r>
          </a:p>
        </p:txBody>
      </p:sp>
      <p:pic>
        <p:nvPicPr>
          <p:cNvPr id="230450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147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4" y="485775"/>
            <a:ext cx="9854406" cy="637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" name="TextShape 2"/>
          <p:cNvSpPr txBox="1">
            <a:spLocks noChangeArrowheads="1"/>
          </p:cNvSpPr>
          <p:nvPr/>
        </p:nvSpPr>
        <p:spPr bwMode="auto">
          <a:xfrm>
            <a:off x="400712" y="17463"/>
            <a:ext cx="89154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понятия</a:t>
            </a:r>
          </a:p>
        </p:txBody>
      </p:sp>
      <p:sp>
        <p:nvSpPr>
          <p:cNvPr id="290" name="CustomShape 3"/>
          <p:cNvSpPr/>
          <p:nvPr/>
        </p:nvSpPr>
        <p:spPr>
          <a:xfrm>
            <a:off x="533135" y="512763"/>
            <a:ext cx="8942917" cy="79216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defRPr/>
            </a:pPr>
            <a:r>
              <a:rPr lang="ru-RU" sz="1850" b="1" spc="-1" dirty="0">
                <a:solidFill>
                  <a:srgbClr val="9D5505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1850" b="1" spc="-1" dirty="0">
                <a:solidFill>
                  <a:srgbClr val="15270E"/>
                </a:solidFill>
                <a:latin typeface="Times New Roman" pitchFamily="18" charset="0"/>
                <a:cs typeface="Times New Roman" pitchFamily="18" charset="0"/>
              </a:rPr>
              <a:t>–  форма образования и расходования денежных средств, </a:t>
            </a:r>
            <a:endParaRPr lang="ru-RU" sz="1850" b="1" spc="-1" dirty="0" smtClean="0">
              <a:solidFill>
                <a:srgbClr val="15270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850" b="1" spc="-1" dirty="0" smtClean="0">
                <a:solidFill>
                  <a:srgbClr val="15270E"/>
                </a:solidFill>
                <a:latin typeface="Times New Roman" pitchFamily="18" charset="0"/>
                <a:cs typeface="Times New Roman" pitchFamily="18" charset="0"/>
              </a:rPr>
              <a:t>предназначенных </a:t>
            </a:r>
            <a:r>
              <a:rPr lang="ru-RU" sz="1850" b="1" spc="-1" dirty="0">
                <a:solidFill>
                  <a:srgbClr val="15270E"/>
                </a:solidFill>
                <a:latin typeface="Times New Roman" pitchFamily="18" charset="0"/>
                <a:cs typeface="Times New Roman" pitchFamily="18" charset="0"/>
              </a:rPr>
              <a:t>для финансового обеспечения задач и функций </a:t>
            </a:r>
            <a:r>
              <a:rPr lang="ru-RU" sz="1850" b="1" spc="-1" dirty="0" smtClean="0">
                <a:solidFill>
                  <a:srgbClr val="15270E"/>
                </a:solidFill>
                <a:latin typeface="Times New Roman" pitchFamily="18" charset="0"/>
                <a:cs typeface="Times New Roman" pitchFamily="18" charset="0"/>
              </a:rPr>
              <a:t>местного</a:t>
            </a:r>
          </a:p>
          <a:p>
            <a:pPr algn="ctr">
              <a:defRPr/>
            </a:pPr>
            <a:r>
              <a:rPr lang="ru-RU" sz="1850" b="1" spc="-1" dirty="0" smtClean="0">
                <a:solidFill>
                  <a:srgbClr val="1527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50" b="1" spc="-1" dirty="0">
                <a:solidFill>
                  <a:srgbClr val="15270E"/>
                </a:solidFill>
                <a:latin typeface="Times New Roman" pitchFamily="18" charset="0"/>
                <a:cs typeface="Times New Roman" pitchFamily="18" charset="0"/>
              </a:rPr>
              <a:t>самоуправления</a:t>
            </a:r>
            <a:endParaRPr lang="ru-RU" sz="1850" b="1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079" y="1316358"/>
            <a:ext cx="3056070" cy="2183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defRPr/>
            </a:pPr>
            <a:r>
              <a:rPr lang="ru-RU" sz="1700" b="1" spc="-1" dirty="0">
                <a:solidFill>
                  <a:srgbClr val="9D5505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700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buClr>
                <a:srgbClr val="F0A22E"/>
              </a:buClr>
              <a:defRPr/>
            </a:pPr>
            <a:r>
              <a:rPr lang="ru-RU" sz="17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 поступающие в бюджет денежные средства (налоги юридических и физических лиц, административные платежи и сборы, платежи за пользование имуществом, безвозмездные поступления</a:t>
            </a:r>
            <a:endParaRPr lang="ru-RU" sz="1700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CustomShape 5"/>
          <p:cNvSpPr/>
          <p:nvPr/>
        </p:nvSpPr>
        <p:spPr>
          <a:xfrm>
            <a:off x="6217119" y="1315728"/>
            <a:ext cx="3585765" cy="244537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ctr">
            <a:spAutoFit/>
          </a:bodyPr>
          <a:lstStyle/>
          <a:p>
            <a:pPr algn="ctr">
              <a:defRPr/>
            </a:pPr>
            <a:r>
              <a:rPr lang="ru-RU" sz="1700" b="1" spc="-1" dirty="0">
                <a:solidFill>
                  <a:srgbClr val="9D5505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700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 выплачиваемые из бюджета денежные средства, направленные на обеспечение функций местного самоуправления и удовлетворения общественных потребностей в сфере коммунального хозяйства, образования, культуры, спорта и других сферах.</a:t>
            </a:r>
          </a:p>
        </p:txBody>
      </p:sp>
      <p:sp>
        <p:nvSpPr>
          <p:cNvPr id="294" name="Line 6"/>
          <p:cNvSpPr/>
          <p:nvPr/>
        </p:nvSpPr>
        <p:spPr>
          <a:xfrm flipH="1">
            <a:off x="2703512" y="4673600"/>
            <a:ext cx="545175" cy="0"/>
          </a:xfrm>
          <a:prstGeom prst="line">
            <a:avLst/>
          </a:prstGeom>
          <a:ln w="9360">
            <a:solidFill>
              <a:srgbClr val="FF33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Line 7"/>
          <p:cNvSpPr/>
          <p:nvPr/>
        </p:nvSpPr>
        <p:spPr>
          <a:xfrm>
            <a:off x="5967683" y="4665663"/>
            <a:ext cx="643202" cy="0"/>
          </a:xfrm>
          <a:prstGeom prst="line">
            <a:avLst/>
          </a:prstGeom>
          <a:ln w="9360">
            <a:solidFill>
              <a:srgbClr val="FF33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6" name="CustomShape 8"/>
          <p:cNvSpPr/>
          <p:nvPr/>
        </p:nvSpPr>
        <p:spPr>
          <a:xfrm>
            <a:off x="108347" y="3904887"/>
            <a:ext cx="2887530" cy="153742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defRPr/>
            </a:pPr>
            <a:r>
              <a:rPr lang="ru-RU" sz="19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</a:t>
            </a:r>
            <a:endParaRPr lang="ru-RU" sz="1900" b="1" spc="-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900" b="1" spc="-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остаток </a:t>
            </a:r>
            <a:r>
              <a:rPr lang="ru-RU" sz="19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</a:p>
          <a:p>
            <a:pPr algn="ctr">
              <a:defRPr/>
            </a:pPr>
            <a:r>
              <a:rPr lang="ru-RU" b="1" spc="-1" dirty="0">
                <a:solidFill>
                  <a:srgbClr val="9D5505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  <a:endParaRPr lang="ru-RU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CustomShape 9"/>
          <p:cNvSpPr/>
          <p:nvPr/>
        </p:nvSpPr>
        <p:spPr>
          <a:xfrm>
            <a:off x="6631520" y="4032682"/>
            <a:ext cx="2896129" cy="153742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defRPr/>
            </a:pPr>
            <a:r>
              <a:rPr lang="ru-RU" sz="19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</a:t>
            </a:r>
            <a:endParaRPr lang="ru-RU" sz="1900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spc="-1" dirty="0">
                <a:solidFill>
                  <a:srgbClr val="9D5505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CustomShape 10"/>
          <p:cNvSpPr/>
          <p:nvPr/>
        </p:nvSpPr>
        <p:spPr>
          <a:xfrm>
            <a:off x="223580" y="6021388"/>
            <a:ext cx="9524206" cy="58896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b="1" spc="-1" dirty="0">
                <a:solidFill>
                  <a:srgbClr val="9D5505"/>
                </a:solidFill>
                <a:latin typeface="Times New Roman" pitchFamily="18" charset="0"/>
                <a:cs typeface="Times New Roman" pitchFamily="18" charset="0"/>
              </a:rPr>
              <a:t>СБАЛАНСИРОВАННЫМ БЮДЖЕТ </a:t>
            </a:r>
            <a:r>
              <a:rPr lang="ru-RU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считается тогда, когда его доходы и расходы равны между собой или </a:t>
            </a:r>
            <a:r>
              <a:rPr lang="ru-RU" b="1" spc="-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уравновешены за счет источников финансирования дефицита бюджета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9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64" y="1455738"/>
            <a:ext cx="3042311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90" name="Google Shape;640;p80" descr="\\Worksnew\Документы отделов УФ\Аналитический отдел\Общие документы отдела\ГРАФИКИ СЛАЙДЫ\Презентация_2013\Для граждан\Картинки\БюджетВЕСЫ.jp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22" y="3614738"/>
            <a:ext cx="2651919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3792" name="Нижний колонтитул 3"/>
          <p:cNvSpPr txBox="1">
            <a:spLocks/>
          </p:cNvSpPr>
          <p:nvPr/>
        </p:nvSpPr>
        <p:spPr bwMode="auto">
          <a:xfrm>
            <a:off x="8776214" y="38100"/>
            <a:ext cx="112990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2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21"/>
            <a:ext cx="670040" cy="9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3476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2" dur="2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3" presetID="4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0" presetID="4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2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73" y="0"/>
            <a:ext cx="9990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11890" y="53975"/>
            <a:ext cx="9049544" cy="504825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«Управление ресурсами»</a:t>
            </a:r>
            <a:endParaRPr lang="ru-RU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231428" name="Объект 3"/>
          <p:cNvSpPr>
            <a:spLocks/>
          </p:cNvSpPr>
          <p:nvPr/>
        </p:nvSpPr>
        <p:spPr bwMode="auto">
          <a:xfrm>
            <a:off x="1" y="624114"/>
            <a:ext cx="6680048" cy="1451429"/>
          </a:xfrm>
          <a:custGeom>
            <a:avLst/>
            <a:gdLst>
              <a:gd name="T0" fmla="*/ 0 w 5998266"/>
              <a:gd name="T1" fmla="*/ 2147483647 h 177120"/>
              <a:gd name="T2" fmla="*/ 74415 w 5998266"/>
              <a:gd name="T3" fmla="*/ 0 h 177120"/>
              <a:gd name="T4" fmla="*/ 15046022 w 5998266"/>
              <a:gd name="T5" fmla="*/ 0 h 177120"/>
              <a:gd name="T6" fmla="*/ 15120438 w 5998266"/>
              <a:gd name="T7" fmla="*/ 2147483647 h 177120"/>
              <a:gd name="T8" fmla="*/ 15120438 w 5998266"/>
              <a:gd name="T9" fmla="*/ 2147483647 h 177120"/>
              <a:gd name="T10" fmla="*/ 15046022 w 5998266"/>
              <a:gd name="T11" fmla="*/ 2147483647 h 177120"/>
              <a:gd name="T12" fmla="*/ 74415 w 5998266"/>
              <a:gd name="T13" fmla="*/ 2147483647 h 177120"/>
              <a:gd name="T14" fmla="*/ 0 w 5998266"/>
              <a:gd name="T15" fmla="*/ 2147483647 h 177120"/>
              <a:gd name="T16" fmla="*/ 0 w 5998266"/>
              <a:gd name="T17" fmla="*/ 2147483647 h 177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98266"/>
              <a:gd name="T28" fmla="*/ 0 h 177120"/>
              <a:gd name="T29" fmla="*/ 5998266 w 5998266"/>
              <a:gd name="T30" fmla="*/ 177120 h 177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rgbClr val="EEE0DB"/>
          </a:solidFill>
          <a:ln w="12700" algn="ctr">
            <a:solidFill>
              <a:srgbClr val="DDC0B6"/>
            </a:solidFill>
            <a:miter lim="800000"/>
            <a:headEnd/>
            <a:tailEnd/>
          </a:ln>
        </p:spPr>
        <p:txBody>
          <a:bodyPr lIns="235366" tIns="8646" rIns="235366" bIns="8646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Цель программы: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и распоряжения имуществом и земельными ресурсами Добрянского городского округа. </a:t>
            </a:r>
            <a:endParaRPr lang="ru-RU" sz="2000" dirty="0" smtClean="0">
              <a:solidFill>
                <a:srgbClr val="000000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280706"/>
              </p:ext>
            </p:extLst>
          </p:nvPr>
        </p:nvGraphicFramePr>
        <p:xfrm>
          <a:off x="29029" y="2206171"/>
          <a:ext cx="9876971" cy="4533176"/>
        </p:xfrm>
        <a:graphic>
          <a:graphicData uri="http://schemas.openxmlformats.org/drawingml/2006/table">
            <a:tbl>
              <a:tblPr/>
              <a:tblGrid>
                <a:gridCol w="6400800"/>
                <a:gridCol w="1233714"/>
                <a:gridCol w="1190171"/>
                <a:gridCol w="1052286"/>
              </a:tblGrid>
              <a:tr h="3087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Основные мероприятия</a:t>
                      </a:r>
                    </a:p>
                  </a:txBody>
                  <a:tcPr marL="10321" marR="10321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10321" marR="10321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10321" marR="10321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10321" marR="10321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73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Обеспечение деятельности муниципальных органов</a:t>
                      </a: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12 384,3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11 246,0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9 881,8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951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Владение, пользование и распоряжение имуществом, 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находящимся</a:t>
                      </a: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 </a:t>
                      </a: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муниципальной собственности Добрянского городского округа</a:t>
                      </a: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41 854,7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43 456,3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44 851,3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57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Осуществление полномочий органов местного </a:t>
                      </a:r>
                      <a:b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самоуправления в области земельных отношений</a:t>
                      </a: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30 390,2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18 222,3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17 889,3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439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Снос самовольно установленных рекламных</a:t>
                      </a:r>
                      <a:b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конструкций и нестационарных торговых объектов</a:t>
                      </a: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119,0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119,0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119,0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448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Осуществление полномочий органов 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местного самоуправления</a:t>
                      </a: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/>
                      </a:r>
                      <a:b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 </a:t>
                      </a: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градостроительной деятельности Добрянского городского округа</a:t>
                      </a: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2 908,1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2 170,3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2 868,6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321632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7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 Осуществление полномочий органов местного самоуправления</a:t>
                      </a:r>
                      <a:br>
                        <a:rPr kumimoji="0" lang="ru-RU" sz="17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</a:br>
                      <a:r>
                        <a:rPr kumimoji="0" lang="ru-RU" sz="17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Добрянского городского округа в сфере использования, охраны, защиты и воспроизводства городских лесов и лесов особо охраняемых природных территорий местного значения, расположенных на территории городских лесов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2 715,8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2 905,5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3 005,8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8747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Итого:</a:t>
                      </a:r>
                    </a:p>
                  </a:txBody>
                  <a:tcPr marL="10321" marR="10321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90 372,1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78 119,4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78 615,8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0321" marR="10321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2314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049" y="587828"/>
            <a:ext cx="3095322" cy="148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542206" y="0"/>
            <a:ext cx="1389592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29</a:t>
            </a:r>
          </a:p>
        </p:txBody>
      </p:sp>
      <p:pic>
        <p:nvPicPr>
          <p:cNvPr id="231473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208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73" y="0"/>
            <a:ext cx="9990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84256" y="53975"/>
            <a:ext cx="8661344" cy="576262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30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«Муниципальное управление»</a:t>
            </a:r>
            <a:endParaRPr lang="ru-RU" sz="23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32452" name="Объект 3"/>
          <p:cNvSpPr>
            <a:spLocks/>
          </p:cNvSpPr>
          <p:nvPr/>
        </p:nvSpPr>
        <p:spPr bwMode="auto">
          <a:xfrm>
            <a:off x="2" y="609600"/>
            <a:ext cx="4936659" cy="1669143"/>
          </a:xfrm>
          <a:custGeom>
            <a:avLst/>
            <a:gdLst>
              <a:gd name="T0" fmla="*/ 0 w 5998266"/>
              <a:gd name="T1" fmla="*/ 2147483647 h 177120"/>
              <a:gd name="T2" fmla="*/ 1 w 5998266"/>
              <a:gd name="T3" fmla="*/ 0 h 177120"/>
              <a:gd name="T4" fmla="*/ 1 w 5998266"/>
              <a:gd name="T5" fmla="*/ 0 h 177120"/>
              <a:gd name="T6" fmla="*/ 1 w 5998266"/>
              <a:gd name="T7" fmla="*/ 2147483647 h 177120"/>
              <a:gd name="T8" fmla="*/ 1 w 5998266"/>
              <a:gd name="T9" fmla="*/ 2147483647 h 177120"/>
              <a:gd name="T10" fmla="*/ 1 w 5998266"/>
              <a:gd name="T11" fmla="*/ 2147483647 h 177120"/>
              <a:gd name="T12" fmla="*/ 1 w 5998266"/>
              <a:gd name="T13" fmla="*/ 2147483647 h 177120"/>
              <a:gd name="T14" fmla="*/ 0 w 5998266"/>
              <a:gd name="T15" fmla="*/ 2147483647 h 177120"/>
              <a:gd name="T16" fmla="*/ 0 w 5998266"/>
              <a:gd name="T17" fmla="*/ 2147483647 h 177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98266"/>
              <a:gd name="T28" fmla="*/ 0 h 177120"/>
              <a:gd name="T29" fmla="*/ 5998266 w 5998266"/>
              <a:gd name="T30" fmla="*/ 177120 h 177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rgbClr val="EEE0DB"/>
          </a:solidFill>
          <a:ln w="12700" algn="ctr">
            <a:solidFill>
              <a:srgbClr val="DDC0B6"/>
            </a:solidFill>
            <a:miter lim="800000"/>
            <a:headEnd/>
            <a:tailEnd/>
          </a:ln>
        </p:spPr>
        <p:txBody>
          <a:bodyPr lIns="235366" tIns="8646" rIns="235366" bIns="864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75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Цель программы: </a:t>
            </a:r>
            <a:r>
              <a:rPr lang="ru-RU" sz="1750" dirty="0">
                <a:latin typeface="Times New Roman"/>
                <a:ea typeface="Times New Roman"/>
              </a:rPr>
              <a:t>Совершенствование системы муниципального управления. Обеспечение соответствия структуры и уровня муниципального управления перспективным задачам устойчивого развития ДГО в составе Пермской агломерации.</a:t>
            </a:r>
            <a:endParaRPr lang="ru-RU" altLang="ru-RU" sz="175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355814"/>
              </p:ext>
            </p:extLst>
          </p:nvPr>
        </p:nvGraphicFramePr>
        <p:xfrm>
          <a:off x="67116" y="2278743"/>
          <a:ext cx="9739092" cy="4523911"/>
        </p:xfrm>
        <a:graphic>
          <a:graphicData uri="http://schemas.openxmlformats.org/drawingml/2006/table">
            <a:tbl>
              <a:tblPr/>
              <a:tblGrid>
                <a:gridCol w="5943932"/>
                <a:gridCol w="1313016"/>
                <a:gridCol w="1205099"/>
                <a:gridCol w="1277045"/>
              </a:tblGrid>
              <a:tr h="2984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Основные мероприятия</a:t>
                      </a: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2024год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55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Информационная политика. Формирование 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положительного  </a:t>
                      </a: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имиджа администрации Добрянского городского округа</a:t>
                      </a: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16 059,3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16 499,0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16 956,3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55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Развитие информационных технологий и системы</a:t>
                      </a:r>
                      <a:b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муниципальных услуг в Добрянском городском округе</a:t>
                      </a: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3 734,0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2 524,4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844,3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29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Организация и осуществление мероприятий по</a:t>
                      </a:r>
                      <a:b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централизации бюджетного (бухгалтерского) учета и отчетности</a:t>
                      </a: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32</a:t>
                      </a:r>
                      <a:r>
                        <a:rPr lang="ru-RU" sz="17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681,2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33 864,8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35 095,7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55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Организация мероприятий по профессиональному развитию муниципальных служащих Добрянского городского округа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290,5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287,4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151,0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36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i="0" dirty="0" smtClean="0">
                          <a:effectLst/>
                          <a:latin typeface="Times New Roman"/>
                          <a:ea typeface="Times New Roman"/>
                        </a:rPr>
                        <a:t>Обеспечение выполнения полномочий субъектов РФ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3 066,6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3 176,4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3 176,4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024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i="0" dirty="0" smtClean="0">
                          <a:effectLst/>
                          <a:latin typeface="Times New Roman"/>
                          <a:ea typeface="Times New Roman"/>
                        </a:rPr>
                        <a:t>Организация и осуществление мероприятий по хранению, комплектованию, учету и использованию документов Архивного фонда РФ, в том числе Архивного фонда ПК, и других архивных документов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4 324,7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4 471,2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4 599,5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90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7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Итого:</a:t>
                      </a: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60 156,5</a:t>
                      </a:r>
                      <a:endParaRPr lang="ru-RU" sz="175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60</a:t>
                      </a:r>
                      <a:r>
                        <a:rPr lang="ru-RU" sz="175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823,2</a:t>
                      </a:r>
                      <a:endParaRPr lang="ru-RU" sz="1750" b="1" i="0" u="none" strike="noStrike" dirty="0" smtClean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5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60 823,2</a:t>
                      </a:r>
                    </a:p>
                  </a:txBody>
                  <a:tcPr marL="9294" marR="9294" marT="85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232496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687" y="609600"/>
            <a:ext cx="3639455" cy="166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542206" y="0"/>
            <a:ext cx="1389592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30</a:t>
            </a:r>
          </a:p>
        </p:txBody>
      </p:sp>
      <p:pic>
        <p:nvPicPr>
          <p:cNvPr id="232498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495" name="Picture 1" descr="C:\Users\komp\Desktop\jobs-4-620x4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86" y="609600"/>
            <a:ext cx="3011713" cy="166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652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73" y="0"/>
            <a:ext cx="9990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26679" y="188917"/>
            <a:ext cx="9049544" cy="792162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30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</a:t>
            </a:r>
            <a:br>
              <a:rPr lang="ru-RU" altLang="ru-RU" sz="230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30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«Развитие жилищно-коммунальной инфраструктуры»</a:t>
            </a:r>
            <a:endParaRPr lang="ru-RU" sz="23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33476" name="Объект 3"/>
          <p:cNvSpPr>
            <a:spLocks/>
          </p:cNvSpPr>
          <p:nvPr/>
        </p:nvSpPr>
        <p:spPr bwMode="auto">
          <a:xfrm>
            <a:off x="-58472" y="981079"/>
            <a:ext cx="4696146" cy="1573435"/>
          </a:xfrm>
          <a:custGeom>
            <a:avLst/>
            <a:gdLst>
              <a:gd name="T0" fmla="*/ 0 w 5998266"/>
              <a:gd name="T1" fmla="*/ 2147483647 h 177120"/>
              <a:gd name="T2" fmla="*/ 2662 w 5998266"/>
              <a:gd name="T3" fmla="*/ 0 h 177120"/>
              <a:gd name="T4" fmla="*/ 538137 w 5998266"/>
              <a:gd name="T5" fmla="*/ 0 h 177120"/>
              <a:gd name="T6" fmla="*/ 540798 w 5998266"/>
              <a:gd name="T7" fmla="*/ 2147483647 h 177120"/>
              <a:gd name="T8" fmla="*/ 540798 w 5998266"/>
              <a:gd name="T9" fmla="*/ 2147483647 h 177120"/>
              <a:gd name="T10" fmla="*/ 538137 w 5998266"/>
              <a:gd name="T11" fmla="*/ 2147483647 h 177120"/>
              <a:gd name="T12" fmla="*/ 2662 w 5998266"/>
              <a:gd name="T13" fmla="*/ 2147483647 h 177120"/>
              <a:gd name="T14" fmla="*/ 0 w 5998266"/>
              <a:gd name="T15" fmla="*/ 2147483647 h 177120"/>
              <a:gd name="T16" fmla="*/ 0 w 5998266"/>
              <a:gd name="T17" fmla="*/ 2147483647 h 177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98266"/>
              <a:gd name="T28" fmla="*/ 0 h 177120"/>
              <a:gd name="T29" fmla="*/ 5998266 w 5998266"/>
              <a:gd name="T30" fmla="*/ 177120 h 177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rgbClr val="EEE0DB"/>
          </a:solidFill>
          <a:ln w="12700" algn="ctr">
            <a:solidFill>
              <a:srgbClr val="DDC0B6"/>
            </a:solidFill>
            <a:miter lim="800000"/>
            <a:headEnd/>
            <a:tailEnd/>
          </a:ln>
        </p:spPr>
        <p:txBody>
          <a:bodyPr lIns="235366" tIns="8646" rIns="235366" bIns="864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2000" dirty="0">
                <a:latin typeface="Times New Roman"/>
                <a:ea typeface="Times New Roman"/>
              </a:rPr>
              <a:t>Создание безопасных и благоприятных условий для проживания граждан</a:t>
            </a:r>
            <a:endParaRPr lang="ru-RU" alt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50742"/>
              </p:ext>
            </p:extLst>
          </p:nvPr>
        </p:nvGraphicFramePr>
        <p:xfrm>
          <a:off x="25797" y="2670628"/>
          <a:ext cx="9906000" cy="4027347"/>
        </p:xfrm>
        <a:graphic>
          <a:graphicData uri="http://schemas.openxmlformats.org/drawingml/2006/table">
            <a:tbl>
              <a:tblPr/>
              <a:tblGrid>
                <a:gridCol w="5954089"/>
                <a:gridCol w="1331931"/>
                <a:gridCol w="1309989"/>
                <a:gridCol w="1309991"/>
              </a:tblGrid>
              <a:tr h="4434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Основные мероприятия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192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Мероприятия по содержанию и  ремонту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муниципального 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жилищного фонда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21 139,7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23 448,0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23 422,8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990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Реализация мероприятий по комфортному проживанию жителей Добрянского городского округа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18 096,6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17 949,8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2 649,2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82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Федеральный проект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«Обеспечение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устойчивого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сокращения  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непригодного для проживания жилищного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фонда»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1 488,5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31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Мероприятия по строительству системы водоснабжения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2 241,3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31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Мероприятия по содержанию</a:t>
                      </a:r>
                      <a:r>
                        <a:rPr lang="ru-RU" sz="18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и ремонту объектов     водоснабжения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17 302,1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7 950,9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7 950,9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Мероприятия по содержанию объектов газоснабжения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2 084,9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2 266,4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2 266,4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746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Итого: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62 353,1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51 615,1</a:t>
                      </a: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36 289,3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8973" marR="8973" marT="8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233524" name="Picture 62" descr="https://upravdomik.ru/wp-content/uploads/2019/08/6a98339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743" y="981079"/>
            <a:ext cx="2793257" cy="157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52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74" y="971188"/>
            <a:ext cx="2475069" cy="159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ижний колонтитул 3"/>
          <p:cNvSpPr txBox="1">
            <a:spLocks/>
          </p:cNvSpPr>
          <p:nvPr/>
        </p:nvSpPr>
        <p:spPr bwMode="auto">
          <a:xfrm>
            <a:off x="8542206" y="0"/>
            <a:ext cx="1389592" cy="3778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Franklin Gothic Book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31</a:t>
            </a:r>
          </a:p>
        </p:txBody>
      </p:sp>
      <p:pic>
        <p:nvPicPr>
          <p:cNvPr id="233527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571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73" y="0"/>
            <a:ext cx="9990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51801" y="192088"/>
            <a:ext cx="9126934" cy="576262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35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 «Благоустройство территорий»</a:t>
            </a:r>
            <a:endParaRPr lang="ru-RU" sz="235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34500" name="Объект 3"/>
          <p:cNvSpPr>
            <a:spLocks/>
          </p:cNvSpPr>
          <p:nvPr/>
        </p:nvSpPr>
        <p:spPr bwMode="auto">
          <a:xfrm>
            <a:off x="0" y="711200"/>
            <a:ext cx="6270172" cy="1944950"/>
          </a:xfrm>
          <a:custGeom>
            <a:avLst/>
            <a:gdLst>
              <a:gd name="T0" fmla="*/ 0 w 5998266"/>
              <a:gd name="T1" fmla="*/ 2147483647 h 177120"/>
              <a:gd name="T2" fmla="*/ 83301 w 5998266"/>
              <a:gd name="T3" fmla="*/ 0 h 177120"/>
              <a:gd name="T4" fmla="*/ 16842078 w 5998266"/>
              <a:gd name="T5" fmla="*/ 0 h 177120"/>
              <a:gd name="T6" fmla="*/ 16925376 w 5998266"/>
              <a:gd name="T7" fmla="*/ 2147483647 h 177120"/>
              <a:gd name="T8" fmla="*/ 16925376 w 5998266"/>
              <a:gd name="T9" fmla="*/ 2147483647 h 177120"/>
              <a:gd name="T10" fmla="*/ 16842078 w 5998266"/>
              <a:gd name="T11" fmla="*/ 2147483647 h 177120"/>
              <a:gd name="T12" fmla="*/ 83301 w 5998266"/>
              <a:gd name="T13" fmla="*/ 2147483647 h 177120"/>
              <a:gd name="T14" fmla="*/ 0 w 5998266"/>
              <a:gd name="T15" fmla="*/ 2147483647 h 177120"/>
              <a:gd name="T16" fmla="*/ 0 w 5998266"/>
              <a:gd name="T17" fmla="*/ 2147483647 h 177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98266"/>
              <a:gd name="T28" fmla="*/ 0 h 177120"/>
              <a:gd name="T29" fmla="*/ 5998266 w 5998266"/>
              <a:gd name="T30" fmla="*/ 177120 h 177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rgbClr val="EEE0DB"/>
          </a:solidFill>
          <a:ln w="12700" algn="ctr">
            <a:solidFill>
              <a:srgbClr val="DDC0B6"/>
            </a:solidFill>
            <a:miter lim="800000"/>
            <a:headEnd/>
            <a:tailEnd/>
          </a:ln>
        </p:spPr>
        <p:txBody>
          <a:bodyPr lIns="235366" tIns="8646" rIns="235366" bIns="8646" anchor="ctr"/>
          <a:lstStyle/>
          <a:p>
            <a:pPr algn="just">
              <a:spcAft>
                <a:spcPts val="0"/>
              </a:spcAft>
            </a:pPr>
            <a:r>
              <a:rPr lang="ru-RU" sz="2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2300" dirty="0">
                <a:latin typeface="Times New Roman"/>
                <a:ea typeface="Times New Roman"/>
              </a:rPr>
              <a:t>Улучшение социально-бытовых условий проживания населения на территории Добрянского городского округа.</a:t>
            </a:r>
            <a:endParaRPr lang="ru-RU" sz="23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345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2" y="711200"/>
            <a:ext cx="3635830" cy="19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705107"/>
              </p:ext>
            </p:extLst>
          </p:nvPr>
        </p:nvGraphicFramePr>
        <p:xfrm>
          <a:off x="50986" y="2772228"/>
          <a:ext cx="9771351" cy="3091543"/>
        </p:xfrm>
        <a:graphic>
          <a:graphicData uri="http://schemas.openxmlformats.org/drawingml/2006/table">
            <a:tbl>
              <a:tblPr/>
              <a:tblGrid>
                <a:gridCol w="5827300"/>
                <a:gridCol w="1349828"/>
                <a:gridCol w="1306286"/>
                <a:gridCol w="1287937"/>
              </a:tblGrid>
              <a:tr h="6096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Основные мероприятия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2024 </a:t>
                      </a: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2025 </a:t>
                      </a: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2026 </a:t>
                      </a: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979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Благоустройство территории городского округа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46 715,8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60 546,5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55 937,1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05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Наружное освещение на территории городского округа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40 451,4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37 500,6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27 221,9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99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Организация системы экологической обстановки</a:t>
                      </a:r>
                      <a:b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на территории городского округа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6 068,7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7 326,2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1 289,7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789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Итого: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93 235,9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105 373,3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84 448,7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542206" y="0"/>
            <a:ext cx="1389592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32</a:t>
            </a:r>
          </a:p>
        </p:txBody>
      </p:sp>
      <p:pic>
        <p:nvPicPr>
          <p:cNvPr id="234550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017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90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51801" y="192088"/>
            <a:ext cx="8506713" cy="715962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35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Муниципальная программа</a:t>
            </a:r>
            <a:br>
              <a:rPr lang="ru-RU" altLang="ru-RU" sz="235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2350" b="1" kern="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«Формирование современной городской среды»</a:t>
            </a:r>
            <a:endParaRPr lang="ru-RU" sz="235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34500" name="Объект 3"/>
          <p:cNvSpPr>
            <a:spLocks/>
          </p:cNvSpPr>
          <p:nvPr/>
        </p:nvSpPr>
        <p:spPr bwMode="auto">
          <a:xfrm>
            <a:off x="0" y="1161141"/>
            <a:ext cx="4760684" cy="2438401"/>
          </a:xfrm>
          <a:custGeom>
            <a:avLst/>
            <a:gdLst>
              <a:gd name="T0" fmla="*/ 0 w 5998266"/>
              <a:gd name="T1" fmla="*/ 2147483647 h 177120"/>
              <a:gd name="T2" fmla="*/ 83301 w 5998266"/>
              <a:gd name="T3" fmla="*/ 0 h 177120"/>
              <a:gd name="T4" fmla="*/ 16842078 w 5998266"/>
              <a:gd name="T5" fmla="*/ 0 h 177120"/>
              <a:gd name="T6" fmla="*/ 16925376 w 5998266"/>
              <a:gd name="T7" fmla="*/ 2147483647 h 177120"/>
              <a:gd name="T8" fmla="*/ 16925376 w 5998266"/>
              <a:gd name="T9" fmla="*/ 2147483647 h 177120"/>
              <a:gd name="T10" fmla="*/ 16842078 w 5998266"/>
              <a:gd name="T11" fmla="*/ 2147483647 h 177120"/>
              <a:gd name="T12" fmla="*/ 83301 w 5998266"/>
              <a:gd name="T13" fmla="*/ 2147483647 h 177120"/>
              <a:gd name="T14" fmla="*/ 0 w 5998266"/>
              <a:gd name="T15" fmla="*/ 2147483647 h 177120"/>
              <a:gd name="T16" fmla="*/ 0 w 5998266"/>
              <a:gd name="T17" fmla="*/ 2147483647 h 1771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998266"/>
              <a:gd name="T28" fmla="*/ 0 h 177120"/>
              <a:gd name="T29" fmla="*/ 5998266 w 5998266"/>
              <a:gd name="T30" fmla="*/ 177120 h 17712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rgbClr val="EEE0DB"/>
          </a:solidFill>
          <a:ln w="12700" algn="ctr">
            <a:solidFill>
              <a:srgbClr val="DDC0B6"/>
            </a:solidFill>
            <a:miter lim="800000"/>
            <a:headEnd/>
            <a:tailEnd/>
          </a:ln>
        </p:spPr>
        <p:txBody>
          <a:bodyPr lIns="235366" tIns="8646" rIns="235366" bIns="8646" anchor="ctr"/>
          <a:lstStyle/>
          <a:p>
            <a:r>
              <a:rPr lang="ru-RU" sz="2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2500" dirty="0">
                <a:latin typeface="Times New Roman"/>
                <a:ea typeface="Times New Roman"/>
              </a:rPr>
              <a:t>Формирование благоприятной среды </a:t>
            </a:r>
            <a:r>
              <a:rPr lang="ru-RU" sz="2500" dirty="0" smtClean="0">
                <a:latin typeface="Times New Roman"/>
                <a:ea typeface="Times New Roman"/>
              </a:rPr>
              <a:t>жизнедеятельности.</a:t>
            </a:r>
            <a:endParaRPr lang="ru-RU" sz="25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977164"/>
              </p:ext>
            </p:extLst>
          </p:nvPr>
        </p:nvGraphicFramePr>
        <p:xfrm>
          <a:off x="0" y="3599542"/>
          <a:ext cx="9906001" cy="3062515"/>
        </p:xfrm>
        <a:graphic>
          <a:graphicData uri="http://schemas.openxmlformats.org/drawingml/2006/table">
            <a:tbl>
              <a:tblPr/>
              <a:tblGrid>
                <a:gridCol w="5907600"/>
                <a:gridCol w="1368429"/>
                <a:gridCol w="1324287"/>
                <a:gridCol w="1305685"/>
              </a:tblGrid>
              <a:tr h="6631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Основные мероприятия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2024 </a:t>
                      </a: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2025 </a:t>
                      </a: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2026 </a:t>
                      </a: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65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i="0" dirty="0" smtClean="0">
                          <a:effectLst/>
                          <a:latin typeface="Times New Roman"/>
                          <a:ea typeface="Times New Roman"/>
                        </a:rPr>
                        <a:t>Формирование комфортной городской среды на территории городского округа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6 483,6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6 433,3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6 433,3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40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i="0" dirty="0" smtClean="0">
                          <a:effectLst/>
                          <a:latin typeface="Times New Roman"/>
                          <a:ea typeface="Times New Roman"/>
                        </a:rPr>
                        <a:t>Создание комфортной городской среды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30 758,9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79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i="0" dirty="0" smtClean="0">
                          <a:effectLst/>
                          <a:latin typeface="Times New Roman"/>
                          <a:ea typeface="Times New Roman"/>
                        </a:rPr>
                        <a:t>Федеральный проект "Формирование комфортной городской среды"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20 198,2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2 225,8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2 225,8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977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Итого:</a:t>
                      </a: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57 440,8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8 659,1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8 659,1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319" marR="10319" marT="95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542206" y="0"/>
            <a:ext cx="1389592" cy="377825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33</a:t>
            </a:r>
          </a:p>
        </p:txBody>
      </p:sp>
      <p:pic>
        <p:nvPicPr>
          <p:cNvPr id="234550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685" y="1161141"/>
            <a:ext cx="5145315" cy="2438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58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 cstate="print">
            <a:lum bright="12000" contrast="-29000"/>
          </a:blip>
          <a:srcRect/>
          <a:stretch>
            <a:fillRect/>
          </a:stretch>
        </p:blipFill>
        <p:spPr bwMode="auto">
          <a:xfrm>
            <a:off x="10" y="1"/>
            <a:ext cx="9906001" cy="687041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0856" y="148312"/>
            <a:ext cx="8428714" cy="1066800"/>
          </a:xfr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anchor="ctr" anchorCtr="0">
            <a:noAutofit/>
          </a:bodyPr>
          <a:lstStyle/>
          <a:p>
            <a:pPr algn="ctr"/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фонд </a:t>
            </a:r>
            <a:r>
              <a:rPr lang="ru-RU" alt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Добрянского городского округа </a:t>
            </a:r>
            <a:br>
              <a:rPr lang="ru-RU" alt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год, </a:t>
            </a:r>
            <a:r>
              <a:rPr lang="ru-RU" altLang="ru-RU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alt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  <p:pic>
        <p:nvPicPr>
          <p:cNvPr id="16" name="Picture 2" descr="http://www.anapa.info/gibdd/images/13330154403839-2.jpg"/>
          <p:cNvPicPr>
            <a:picLocks noChangeAspect="1" noChangeArrowheads="1"/>
          </p:cNvPicPr>
          <p:nvPr/>
        </p:nvPicPr>
        <p:blipFill>
          <a:blip r:embed="rId3" cstate="print">
            <a:lum brigh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24" y="1475031"/>
            <a:ext cx="7282383" cy="510652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271681" y="1475035"/>
          <a:ext cx="9239693" cy="4319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3"/>
          <p:cNvGraphicFramePr/>
          <p:nvPr>
            <p:extLst/>
          </p:nvPr>
        </p:nvGraphicFramePr>
        <p:xfrm>
          <a:off x="1743210" y="1240085"/>
          <a:ext cx="6604000" cy="440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685345"/>
              </p:ext>
            </p:extLst>
          </p:nvPr>
        </p:nvGraphicFramePr>
        <p:xfrm>
          <a:off x="188268" y="1215113"/>
          <a:ext cx="7693351" cy="5571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519135"/>
              </p:ext>
            </p:extLst>
          </p:nvPr>
        </p:nvGraphicFramePr>
        <p:xfrm>
          <a:off x="3892990" y="1232405"/>
          <a:ext cx="7116024" cy="5642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847516" y="1"/>
            <a:ext cx="1084041" cy="3773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kern="0" dirty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ru-RU" altLang="ru-RU" sz="1600" b="1" kern="0" dirty="0">
              <a:solidFill>
                <a:srgbClr val="AD7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28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 cstate="print">
            <a:lum bright="12000" contrast="-29000"/>
          </a:blip>
          <a:srcRect/>
          <a:stretch>
            <a:fillRect/>
          </a:stretch>
        </p:blipFill>
        <p:spPr bwMode="auto">
          <a:xfrm>
            <a:off x="-58646" y="-9054"/>
            <a:ext cx="9990192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3" y="6142313"/>
            <a:ext cx="919635" cy="63400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122" name="Прямоугольник 9"/>
          <p:cNvSpPr>
            <a:spLocks noChangeArrowheads="1"/>
          </p:cNvSpPr>
          <p:nvPr/>
        </p:nvSpPr>
        <p:spPr bwMode="auto">
          <a:xfrm>
            <a:off x="333645" y="76167"/>
            <a:ext cx="9204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Объем бюджетных ассигнований на осуществление бюджетных инвестиций в </a:t>
            </a:r>
            <a:r>
              <a:rPr lang="ru-RU" altLang="ru-RU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году, </a:t>
            </a:r>
            <a:r>
              <a:rPr lang="ru-RU" sz="2800" b="1" dirty="0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altLang="ru-RU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2"/>
          <p:cNvGrpSpPr>
            <a:grpSpLocks/>
          </p:cNvGrpSpPr>
          <p:nvPr/>
        </p:nvGrpSpPr>
        <p:grpSpPr bwMode="auto">
          <a:xfrm>
            <a:off x="3616852" y="2194919"/>
            <a:ext cx="2623639" cy="2662630"/>
            <a:chOff x="2457" y="2000"/>
            <a:chExt cx="901" cy="888"/>
          </a:xfrm>
        </p:grpSpPr>
        <p:pic>
          <p:nvPicPr>
            <p:cNvPr id="20" name="Picture 13" descr="circuler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14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ltGray">
            <a:xfrm>
              <a:off x="2521" y="2212"/>
              <a:ext cx="703" cy="308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3" name="Group 16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24" name="Group 1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30" name="AutoShape 18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" name="AutoShape 19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" name="AutoShape 20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" name="AutoShape 21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25" name="Group 2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6" name="AutoShape 23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" name="AutoShape 24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" name="AutoShape 25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" name="AutoShape 26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</p:grpSp>
      <p:grpSp>
        <p:nvGrpSpPr>
          <p:cNvPr id="34" name="Group 27"/>
          <p:cNvGrpSpPr>
            <a:grpSpLocks/>
          </p:cNvGrpSpPr>
          <p:nvPr/>
        </p:nvGrpSpPr>
        <p:grpSpPr bwMode="auto">
          <a:xfrm>
            <a:off x="333645" y="1126725"/>
            <a:ext cx="2365948" cy="2249629"/>
            <a:chOff x="4320" y="1152"/>
            <a:chExt cx="414" cy="402"/>
          </a:xfrm>
        </p:grpSpPr>
        <p:sp>
          <p:nvSpPr>
            <p:cNvPr id="35" name="AutoShape 28"/>
            <p:cNvSpPr>
              <a:spLocks noChangeArrowheads="1"/>
            </p:cNvSpPr>
            <p:nvPr/>
          </p:nvSpPr>
          <p:spPr bwMode="lt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66B1CC"/>
                </a:gs>
                <a:gs pos="100000">
                  <a:srgbClr val="66B1CC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Freeform 29"/>
            <p:cNvSpPr>
              <a:spLocks/>
            </p:cNvSpPr>
            <p:nvPr/>
          </p:nvSpPr>
          <p:spPr bwMode="lt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66B1CC">
                    <a:gamma/>
                    <a:tint val="48627"/>
                    <a:invGamma/>
                  </a:srgbClr>
                </a:gs>
                <a:gs pos="50000">
                  <a:srgbClr val="66B1CC">
                    <a:alpha val="0"/>
                  </a:srgbClr>
                </a:gs>
                <a:gs pos="100000">
                  <a:srgbClr val="66B1CC">
                    <a:gamma/>
                    <a:tint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8" name="Group 4"/>
          <p:cNvGrpSpPr>
            <a:grpSpLocks/>
          </p:cNvGrpSpPr>
          <p:nvPr/>
        </p:nvGrpSpPr>
        <p:grpSpPr bwMode="auto">
          <a:xfrm rot="-5400000">
            <a:off x="902071" y="2641518"/>
            <a:ext cx="4111625" cy="1408534"/>
            <a:chOff x="564" y="2003"/>
            <a:chExt cx="2658" cy="867"/>
          </a:xfrm>
        </p:grpSpPr>
        <p:sp>
          <p:nvSpPr>
            <p:cNvPr id="41" name="Freeform 7"/>
            <p:cNvSpPr>
              <a:spLocks/>
            </p:cNvSpPr>
            <p:nvPr/>
          </p:nvSpPr>
          <p:spPr bwMode="gray">
            <a:xfrm flipH="1">
              <a:off x="2025" y="20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gamma/>
                    <a:tint val="0"/>
                    <a:invGamma/>
                    <a:alpha val="0"/>
                  </a:srgbClr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Freeform 5"/>
            <p:cNvSpPr>
              <a:spLocks/>
            </p:cNvSpPr>
            <p:nvPr/>
          </p:nvSpPr>
          <p:spPr bwMode="gray">
            <a:xfrm>
              <a:off x="564" y="20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gamma/>
                    <a:tint val="0"/>
                    <a:invGamma/>
                    <a:alpha val="0"/>
                  </a:srgbClr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2" name="Group 30"/>
          <p:cNvGrpSpPr>
            <a:grpSpLocks/>
          </p:cNvGrpSpPr>
          <p:nvPr/>
        </p:nvGrpSpPr>
        <p:grpSpPr bwMode="auto">
          <a:xfrm>
            <a:off x="319022" y="3438089"/>
            <a:ext cx="2365948" cy="1812922"/>
            <a:chOff x="4320" y="1152"/>
            <a:chExt cx="414" cy="402"/>
          </a:xfrm>
        </p:grpSpPr>
        <p:sp>
          <p:nvSpPr>
            <p:cNvPr id="43" name="AutoShape 31"/>
            <p:cNvSpPr>
              <a:spLocks noChangeArrowheads="1"/>
            </p:cNvSpPr>
            <p:nvPr/>
          </p:nvSpPr>
          <p:spPr bwMode="lt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85414"/>
                </a:gs>
                <a:gs pos="100000">
                  <a:srgbClr val="C85414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Freeform 32"/>
            <p:cNvSpPr>
              <a:spLocks/>
            </p:cNvSpPr>
            <p:nvPr/>
          </p:nvSpPr>
          <p:spPr bwMode="lt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85414">
                    <a:gamma/>
                    <a:tint val="48627"/>
                    <a:invGamma/>
                  </a:srgbClr>
                </a:gs>
                <a:gs pos="50000">
                  <a:srgbClr val="C85414">
                    <a:alpha val="0"/>
                  </a:srgbClr>
                </a:gs>
                <a:gs pos="100000">
                  <a:srgbClr val="C85414">
                    <a:gamma/>
                    <a:tint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Rectangle 46"/>
          <p:cNvSpPr>
            <a:spLocks noChangeArrowheads="1"/>
          </p:cNvSpPr>
          <p:nvPr/>
        </p:nvSpPr>
        <p:spPr bwMode="auto">
          <a:xfrm>
            <a:off x="375749" y="1225080"/>
            <a:ext cx="209064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устойчивого сокращения непригодного для проживания жилищного фонда</a:t>
            </a:r>
          </a:p>
          <a:p>
            <a:pPr algn="ctr">
              <a:defRPr/>
            </a:pPr>
            <a:r>
              <a:rPr lang="ru-RU" sz="16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1,5</a:t>
            </a:r>
            <a:endParaRPr lang="ru-RU" sz="1600" b="1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578396" y="3535847"/>
            <a:ext cx="185046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Модернизация школьных систем образования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2,0</a:t>
            </a:r>
            <a:endParaRPr lang="en-US" altLang="zh-CN" sz="1600" b="1" u="sng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" name="Group 8"/>
          <p:cNvGrpSpPr>
            <a:grpSpLocks/>
          </p:cNvGrpSpPr>
          <p:nvPr/>
        </p:nvGrpSpPr>
        <p:grpSpPr bwMode="auto">
          <a:xfrm rot="5400000" flipH="1">
            <a:off x="4905187" y="2425219"/>
            <a:ext cx="4103891" cy="1449097"/>
            <a:chOff x="564" y="2003"/>
            <a:chExt cx="2653" cy="867"/>
          </a:xfrm>
        </p:grpSpPr>
        <p:sp>
          <p:nvSpPr>
            <p:cNvPr id="51" name="Freeform 9"/>
            <p:cNvSpPr>
              <a:spLocks/>
            </p:cNvSpPr>
            <p:nvPr/>
          </p:nvSpPr>
          <p:spPr bwMode="gray">
            <a:xfrm>
              <a:off x="564" y="20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gamma/>
                    <a:tint val="0"/>
                    <a:invGamma/>
                    <a:alpha val="0"/>
                  </a:srgbClr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Freeform 11"/>
            <p:cNvSpPr>
              <a:spLocks/>
            </p:cNvSpPr>
            <p:nvPr/>
          </p:nvSpPr>
          <p:spPr bwMode="gray">
            <a:xfrm flipH="1">
              <a:off x="2020" y="2003"/>
              <a:ext cx="1197" cy="867"/>
            </a:xfrm>
            <a:custGeom>
              <a:avLst/>
              <a:gdLst>
                <a:gd name="T0" fmla="*/ 0 w 735"/>
                <a:gd name="T1" fmla="*/ 0 h 532"/>
                <a:gd name="T2" fmla="*/ 382 w 735"/>
                <a:gd name="T3" fmla="*/ 202 h 532"/>
                <a:gd name="T4" fmla="*/ 577 w 735"/>
                <a:gd name="T5" fmla="*/ 202 h 532"/>
                <a:gd name="T6" fmla="*/ 637 w 735"/>
                <a:gd name="T7" fmla="*/ 249 h 532"/>
                <a:gd name="T8" fmla="*/ 639 w 735"/>
                <a:gd name="T9" fmla="*/ 402 h 532"/>
                <a:gd name="T10" fmla="*/ 598 w 735"/>
                <a:gd name="T11" fmla="*/ 400 h 532"/>
                <a:gd name="T12" fmla="*/ 669 w 735"/>
                <a:gd name="T13" fmla="*/ 532 h 532"/>
                <a:gd name="T14" fmla="*/ 735 w 735"/>
                <a:gd name="T15" fmla="*/ 402 h 532"/>
                <a:gd name="T16" fmla="*/ 696 w 735"/>
                <a:gd name="T17" fmla="*/ 402 h 532"/>
                <a:gd name="T18" fmla="*/ 694 w 735"/>
                <a:gd name="T19" fmla="*/ 226 h 532"/>
                <a:gd name="T20" fmla="*/ 616 w 735"/>
                <a:gd name="T21" fmla="*/ 150 h 532"/>
                <a:gd name="T22" fmla="*/ 335 w 735"/>
                <a:gd name="T23" fmla="*/ 149 h 532"/>
                <a:gd name="T24" fmla="*/ 69 w 735"/>
                <a:gd name="T25" fmla="*/ 0 h 532"/>
                <a:gd name="T26" fmla="*/ 0 w 735"/>
                <a:gd name="T2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5" h="532">
                  <a:moveTo>
                    <a:pt x="0" y="0"/>
                  </a:moveTo>
                  <a:cubicBezTo>
                    <a:pt x="0" y="0"/>
                    <a:pt x="85" y="216"/>
                    <a:pt x="382" y="202"/>
                  </a:cubicBezTo>
                  <a:cubicBezTo>
                    <a:pt x="479" y="202"/>
                    <a:pt x="577" y="202"/>
                    <a:pt x="577" y="202"/>
                  </a:cubicBezTo>
                  <a:cubicBezTo>
                    <a:pt x="577" y="202"/>
                    <a:pt x="639" y="201"/>
                    <a:pt x="637" y="249"/>
                  </a:cubicBezTo>
                  <a:cubicBezTo>
                    <a:pt x="638" y="325"/>
                    <a:pt x="639" y="402"/>
                    <a:pt x="639" y="402"/>
                  </a:cubicBezTo>
                  <a:lnTo>
                    <a:pt x="598" y="400"/>
                  </a:lnTo>
                  <a:lnTo>
                    <a:pt x="669" y="532"/>
                  </a:lnTo>
                  <a:lnTo>
                    <a:pt x="735" y="402"/>
                  </a:lnTo>
                  <a:lnTo>
                    <a:pt x="696" y="402"/>
                  </a:lnTo>
                  <a:cubicBezTo>
                    <a:pt x="696" y="402"/>
                    <a:pt x="695" y="314"/>
                    <a:pt x="694" y="226"/>
                  </a:cubicBezTo>
                  <a:cubicBezTo>
                    <a:pt x="687" y="160"/>
                    <a:pt x="616" y="150"/>
                    <a:pt x="616" y="150"/>
                  </a:cubicBezTo>
                  <a:cubicBezTo>
                    <a:pt x="556" y="137"/>
                    <a:pt x="473" y="153"/>
                    <a:pt x="335" y="149"/>
                  </a:cubicBezTo>
                  <a:cubicBezTo>
                    <a:pt x="110" y="126"/>
                    <a:pt x="69" y="0"/>
                    <a:pt x="69" y="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gamma/>
                    <a:tint val="0"/>
                    <a:invGamma/>
                    <a:alpha val="0"/>
                  </a:srgbClr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8" name="Freeform 29"/>
          <p:cNvSpPr>
            <a:spLocks/>
          </p:cNvSpPr>
          <p:nvPr/>
        </p:nvSpPr>
        <p:spPr bwMode="ltGray">
          <a:xfrm>
            <a:off x="7744582" y="1130606"/>
            <a:ext cx="1052829" cy="947105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66B1CC">
                  <a:gamma/>
                  <a:tint val="48627"/>
                  <a:invGamma/>
                </a:srgbClr>
              </a:gs>
              <a:gs pos="50000">
                <a:srgbClr val="66B1CC">
                  <a:alpha val="0"/>
                </a:srgbClr>
              </a:gs>
              <a:gs pos="100000">
                <a:srgbClr val="66B1CC">
                  <a:gamma/>
                  <a:tint val="48627"/>
                  <a:invGamma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69" name="Group 27"/>
          <p:cNvGrpSpPr>
            <a:grpSpLocks/>
          </p:cNvGrpSpPr>
          <p:nvPr/>
        </p:nvGrpSpPr>
        <p:grpSpPr bwMode="auto">
          <a:xfrm>
            <a:off x="7358744" y="1086159"/>
            <a:ext cx="2379800" cy="1868501"/>
            <a:chOff x="4320" y="1152"/>
            <a:chExt cx="414" cy="402"/>
          </a:xfrm>
        </p:grpSpPr>
        <p:sp>
          <p:nvSpPr>
            <p:cNvPr id="70" name="AutoShape 28"/>
            <p:cNvSpPr>
              <a:spLocks noChangeArrowheads="1"/>
            </p:cNvSpPr>
            <p:nvPr/>
          </p:nvSpPr>
          <p:spPr bwMode="lt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66B1CC"/>
                </a:gs>
                <a:gs pos="100000">
                  <a:srgbClr val="66B1CC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Freeform 29"/>
            <p:cNvSpPr>
              <a:spLocks/>
            </p:cNvSpPr>
            <p:nvPr/>
          </p:nvSpPr>
          <p:spPr bwMode="lt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66B1CC">
                    <a:gamma/>
                    <a:tint val="48627"/>
                    <a:invGamma/>
                  </a:srgbClr>
                </a:gs>
                <a:gs pos="50000">
                  <a:srgbClr val="66B1CC">
                    <a:alpha val="0"/>
                  </a:srgbClr>
                </a:gs>
                <a:gs pos="100000">
                  <a:srgbClr val="66B1CC">
                    <a:gamma/>
                    <a:tint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3" name="Group 30"/>
          <p:cNvGrpSpPr>
            <a:grpSpLocks/>
          </p:cNvGrpSpPr>
          <p:nvPr/>
        </p:nvGrpSpPr>
        <p:grpSpPr bwMode="auto">
          <a:xfrm>
            <a:off x="7390122" y="3077328"/>
            <a:ext cx="2379059" cy="2173683"/>
            <a:chOff x="4320" y="1152"/>
            <a:chExt cx="414" cy="402"/>
          </a:xfrm>
        </p:grpSpPr>
        <p:sp>
          <p:nvSpPr>
            <p:cNvPr id="74" name="AutoShape 31"/>
            <p:cNvSpPr>
              <a:spLocks noChangeArrowheads="1"/>
            </p:cNvSpPr>
            <p:nvPr/>
          </p:nvSpPr>
          <p:spPr bwMode="lt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C85414"/>
                </a:gs>
                <a:gs pos="100000">
                  <a:srgbClr val="C85414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Freeform 32"/>
            <p:cNvSpPr>
              <a:spLocks/>
            </p:cNvSpPr>
            <p:nvPr/>
          </p:nvSpPr>
          <p:spPr bwMode="lt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C85414">
                    <a:gamma/>
                    <a:tint val="48627"/>
                    <a:invGamma/>
                  </a:srgbClr>
                </a:gs>
                <a:gs pos="50000">
                  <a:srgbClr val="C85414">
                    <a:alpha val="0"/>
                  </a:srgbClr>
                </a:gs>
                <a:gs pos="100000">
                  <a:srgbClr val="C85414">
                    <a:gamma/>
                    <a:tint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0" name="Rectangle 47"/>
          <p:cNvSpPr>
            <a:spLocks noChangeArrowheads="1"/>
          </p:cNvSpPr>
          <p:nvPr/>
        </p:nvSpPr>
        <p:spPr bwMode="auto">
          <a:xfrm>
            <a:off x="7903477" y="1338834"/>
            <a:ext cx="17540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детского сада </a:t>
            </a:r>
          </a:p>
          <a:p>
            <a:pPr algn="ctr">
              <a:defRPr/>
            </a:pP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д. Залесная</a:t>
            </a:r>
            <a:b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76,0</a:t>
            </a:r>
            <a:endParaRPr lang="ru-RU" sz="1600" b="1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6847" y="3055077"/>
            <a:ext cx="2486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Инвестиции</a:t>
            </a: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298,3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13" y="2820347"/>
            <a:ext cx="427122" cy="409611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20" y="2216845"/>
            <a:ext cx="543503" cy="543503"/>
          </a:xfrm>
          <a:prstGeom prst="rect">
            <a:avLst/>
          </a:prstGeom>
        </p:spPr>
      </p:pic>
      <p:sp>
        <p:nvSpPr>
          <p:cNvPr id="61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847521" y="1"/>
            <a:ext cx="1084041" cy="3773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kern="0" dirty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altLang="ru-RU" sz="1600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ru-RU" altLang="ru-RU" sz="1600" kern="0" dirty="0">
              <a:solidFill>
                <a:srgbClr val="AD7D4D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b="0" kern="0" dirty="0">
              <a:solidFill>
                <a:srgbClr val="AD7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Rectangle 46"/>
          <p:cNvSpPr>
            <a:spLocks noChangeArrowheads="1"/>
          </p:cNvSpPr>
          <p:nvPr/>
        </p:nvSpPr>
        <p:spPr bwMode="auto">
          <a:xfrm>
            <a:off x="7760878" y="3135230"/>
            <a:ext cx="199564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Расселение </a:t>
            </a: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жилищного фонда на территории Пермского края, признанного аварийным </a:t>
            </a: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января 2017 г. </a:t>
            </a:r>
          </a:p>
          <a:p>
            <a:pPr algn="ctr">
              <a:defRPr/>
            </a:pPr>
            <a:r>
              <a:rPr lang="ru-RU" sz="16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16,1</a:t>
            </a:r>
            <a:endParaRPr lang="ru-RU" sz="1600" b="1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2" name="Group 33"/>
          <p:cNvGrpSpPr>
            <a:grpSpLocks/>
          </p:cNvGrpSpPr>
          <p:nvPr/>
        </p:nvGrpSpPr>
        <p:grpSpPr bwMode="auto">
          <a:xfrm>
            <a:off x="4927546" y="5373678"/>
            <a:ext cx="3134926" cy="1369028"/>
            <a:chOff x="4320" y="1152"/>
            <a:chExt cx="414" cy="402"/>
          </a:xfrm>
        </p:grpSpPr>
        <p:sp>
          <p:nvSpPr>
            <p:cNvPr id="63" name="AutoShape 34"/>
            <p:cNvSpPr>
              <a:spLocks noChangeArrowheads="1"/>
            </p:cNvSpPr>
            <p:nvPr/>
          </p:nvSpPr>
          <p:spPr bwMode="lt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7D94F7"/>
                </a:gs>
                <a:gs pos="100000">
                  <a:srgbClr val="7D94F7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Freeform 35"/>
            <p:cNvSpPr>
              <a:spLocks/>
            </p:cNvSpPr>
            <p:nvPr/>
          </p:nvSpPr>
          <p:spPr bwMode="lt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7D94F7">
                    <a:gamma/>
                    <a:tint val="48627"/>
                    <a:invGamma/>
                  </a:srgbClr>
                </a:gs>
                <a:gs pos="50000">
                  <a:srgbClr val="7D94F7">
                    <a:alpha val="0"/>
                  </a:srgbClr>
                </a:gs>
                <a:gs pos="100000">
                  <a:srgbClr val="7D94F7">
                    <a:gamma/>
                    <a:tint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1" name="Freeform 10"/>
          <p:cNvSpPr>
            <a:spLocks/>
          </p:cNvSpPr>
          <p:nvPr/>
        </p:nvSpPr>
        <p:spPr bwMode="gray">
          <a:xfrm rot="10800000" flipH="1">
            <a:off x="4187046" y="4791176"/>
            <a:ext cx="357331" cy="731892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gamma/>
                  <a:tint val="0"/>
                  <a:invGamma/>
                  <a:alpha val="0"/>
                </a:srgbClr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93" name="Rectangle 47"/>
          <p:cNvSpPr>
            <a:spLocks noChangeArrowheads="1"/>
          </p:cNvSpPr>
          <p:nvPr/>
        </p:nvSpPr>
        <p:spPr bwMode="auto">
          <a:xfrm>
            <a:off x="5088399" y="5558931"/>
            <a:ext cx="26771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Устройство площадок накопления ТБО</a:t>
            </a:r>
            <a:endParaRPr lang="ru-RU" sz="16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4,8</a:t>
            </a:r>
            <a:endParaRPr lang="en-US" altLang="zh-CN" sz="1600" b="1" u="sng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14" y="4688681"/>
            <a:ext cx="426757" cy="424095"/>
          </a:xfrm>
          <a:prstGeom prst="rect">
            <a:avLst/>
          </a:prstGeom>
        </p:spPr>
      </p:pic>
      <p:pic>
        <p:nvPicPr>
          <p:cNvPr id="56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8936" y="6206730"/>
            <a:ext cx="535646" cy="430847"/>
          </a:xfrm>
          <a:prstGeom prst="rect">
            <a:avLst/>
          </a:prstGeom>
        </p:spPr>
      </p:pic>
      <p:pic>
        <p:nvPicPr>
          <p:cNvPr id="1026" name="Picture 2" descr="https://almamater13.ru/800/600/http/photocdn.photogoroda.com/source2/cn3159/r4689/c4698/7003105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58" y="4583564"/>
            <a:ext cx="1155248" cy="5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33"/>
          <p:cNvGrpSpPr>
            <a:grpSpLocks/>
          </p:cNvGrpSpPr>
          <p:nvPr/>
        </p:nvGrpSpPr>
        <p:grpSpPr bwMode="auto">
          <a:xfrm>
            <a:off x="1691828" y="5380130"/>
            <a:ext cx="3134926" cy="1369028"/>
            <a:chOff x="4320" y="1152"/>
            <a:chExt cx="414" cy="402"/>
          </a:xfrm>
        </p:grpSpPr>
        <p:sp>
          <p:nvSpPr>
            <p:cNvPr id="66" name="AutoShape 34"/>
            <p:cNvSpPr>
              <a:spLocks noChangeArrowheads="1"/>
            </p:cNvSpPr>
            <p:nvPr/>
          </p:nvSpPr>
          <p:spPr bwMode="lt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7D94F7"/>
                </a:gs>
                <a:gs pos="100000">
                  <a:srgbClr val="7D94F7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Freeform 35"/>
            <p:cNvSpPr>
              <a:spLocks/>
            </p:cNvSpPr>
            <p:nvPr/>
          </p:nvSpPr>
          <p:spPr bwMode="lt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7D94F7">
                    <a:gamma/>
                    <a:tint val="48627"/>
                    <a:invGamma/>
                  </a:srgbClr>
                </a:gs>
                <a:gs pos="50000">
                  <a:srgbClr val="7D94F7">
                    <a:alpha val="0"/>
                  </a:srgbClr>
                </a:gs>
                <a:gs pos="100000">
                  <a:srgbClr val="7D94F7">
                    <a:gamma/>
                    <a:tint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6" name="Rectangle 47"/>
          <p:cNvSpPr>
            <a:spLocks noChangeArrowheads="1"/>
          </p:cNvSpPr>
          <p:nvPr/>
        </p:nvSpPr>
        <p:spPr bwMode="auto">
          <a:xfrm>
            <a:off x="2110001" y="5550230"/>
            <a:ext cx="26771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Строительство крытого ледового объекта</a:t>
            </a:r>
            <a:endParaRPr lang="ru-RU" sz="16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u="sng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197,9</a:t>
            </a:r>
            <a:endParaRPr lang="en-US" altLang="zh-CN" sz="1600" b="1" u="sng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2816" y="6177161"/>
            <a:ext cx="605613" cy="423560"/>
          </a:xfrm>
          <a:prstGeom prst="rect">
            <a:avLst/>
          </a:prstGeom>
        </p:spPr>
      </p:pic>
      <p:sp>
        <p:nvSpPr>
          <p:cNvPr id="79" name="Freeform 10"/>
          <p:cNvSpPr>
            <a:spLocks/>
          </p:cNvSpPr>
          <p:nvPr/>
        </p:nvSpPr>
        <p:spPr bwMode="gray">
          <a:xfrm rot="10800000" flipH="1">
            <a:off x="5362193" y="4765706"/>
            <a:ext cx="357331" cy="731892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rgbClr val="000000">
                  <a:gamma/>
                  <a:tint val="0"/>
                  <a:invGamma/>
                  <a:alpha val="0"/>
                </a:srgbClr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3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 cstate="print">
            <a:lum bright="12000" contrast="-29000"/>
          </a:blip>
          <a:srcRect/>
          <a:stretch>
            <a:fillRect/>
          </a:stretch>
        </p:blipFill>
        <p:spPr bwMode="auto">
          <a:xfrm>
            <a:off x="-58646" y="0"/>
            <a:ext cx="9990192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3" y="754918"/>
            <a:ext cx="9907588" cy="614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791113" y="115890"/>
            <a:ext cx="865743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Объем привлекаемых средств краевого </a:t>
            </a:r>
            <a:r>
              <a:rPr lang="ru-RU" sz="2400" b="1" dirty="0" smtClean="0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федерального </a:t>
            </a:r>
            <a:r>
              <a:rPr lang="ru-RU" sz="2400" b="1" dirty="0" smtClean="0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бюджетов </a:t>
            </a:r>
            <a:r>
              <a:rPr lang="ru-RU" sz="2400" b="1" dirty="0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на исполнение полномочий городского округа с участием </a:t>
            </a:r>
            <a:r>
              <a:rPr lang="ru-RU" sz="2400" b="1" dirty="0" err="1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2400" b="1" dirty="0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, млн. рублей</a:t>
            </a:r>
            <a:endParaRPr lang="ru-RU" altLang="ru-RU" sz="2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78229931"/>
              </p:ext>
            </p:extLst>
          </p:nvPr>
        </p:nvGraphicFramePr>
        <p:xfrm>
          <a:off x="233821" y="950861"/>
          <a:ext cx="9405257" cy="5907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51802" y="1526096"/>
            <a:ext cx="194495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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1 190,0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21330" y="1346996"/>
            <a:ext cx="194495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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1 298,3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90805" y="2678099"/>
            <a:ext cx="194495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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872,9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63972" y="2115887"/>
            <a:ext cx="194495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 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1 035,4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906534" y="1"/>
            <a:ext cx="1084041" cy="3773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kern="0" dirty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altLang="ru-RU" sz="1600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ru-RU" altLang="ru-RU" sz="1600" kern="0" dirty="0">
              <a:solidFill>
                <a:srgbClr val="AD7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483390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 cstate="print">
            <a:lum bright="12000" contrast="-29000"/>
          </a:blip>
          <a:srcRect/>
          <a:stretch>
            <a:fillRect/>
          </a:stretch>
        </p:blipFill>
        <p:spPr bwMode="auto">
          <a:xfrm>
            <a:off x="-26988" y="0"/>
            <a:ext cx="9932988" cy="6858000"/>
          </a:xfrm>
          <a:prstGeom prst="rect">
            <a:avLst/>
          </a:prstGeom>
          <a:noFill/>
        </p:spPr>
      </p:pic>
      <p:sp>
        <p:nvSpPr>
          <p:cNvPr id="7172" name="TextBox 8"/>
          <p:cNvSpPr txBox="1">
            <a:spLocks noChangeArrowheads="1"/>
          </p:cNvSpPr>
          <p:nvPr/>
        </p:nvSpPr>
        <p:spPr bwMode="auto">
          <a:xfrm>
            <a:off x="686017" y="368170"/>
            <a:ext cx="8996964" cy="14465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200" b="1" dirty="0" smtClean="0">
                <a:solidFill>
                  <a:srgbClr val="CBD8D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altLang="ru-RU" sz="2200" b="1" dirty="0">
                <a:solidFill>
                  <a:srgbClr val="CBD8D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субсидий из бюджета Добрянского городского округа </a:t>
            </a:r>
            <a:r>
              <a:rPr lang="ru-RU" altLang="ru-RU" sz="2200" b="1" dirty="0" smtClean="0">
                <a:solidFill>
                  <a:srgbClr val="CBD8D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юридическим лицам </a:t>
            </a:r>
            <a:r>
              <a:rPr lang="ru-RU" altLang="ru-RU" sz="2200" b="1" dirty="0">
                <a:solidFill>
                  <a:srgbClr val="CBD8D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200" b="1" dirty="0" smtClean="0">
                <a:solidFill>
                  <a:srgbClr val="CBD8D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некоммерческим организациям </a:t>
            </a:r>
            <a:r>
              <a:rPr lang="ru-RU" altLang="ru-RU" sz="2200" b="1" dirty="0">
                <a:solidFill>
                  <a:srgbClr val="CBD8D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финансовую поддержку (субсидирование) </a:t>
            </a:r>
            <a:r>
              <a:rPr lang="ru-RU" altLang="ru-RU" sz="2200" b="1" dirty="0" smtClean="0">
                <a:solidFill>
                  <a:srgbClr val="CBD8D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pPr algn="ctr" eaLnBrk="1" hangingPunct="1"/>
            <a:r>
              <a:rPr lang="ru-RU" altLang="ru-RU" sz="2200" b="1" dirty="0" smtClean="0">
                <a:solidFill>
                  <a:srgbClr val="CBD8D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конкурсной основе</a:t>
            </a:r>
            <a:endParaRPr lang="ru-RU" altLang="ru-RU" sz="2200" b="1" dirty="0">
              <a:solidFill>
                <a:srgbClr val="CBD8DD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71998034"/>
              </p:ext>
            </p:extLst>
          </p:nvPr>
        </p:nvGraphicFramePr>
        <p:xfrm>
          <a:off x="126749" y="2148991"/>
          <a:ext cx="9678154" cy="41450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4971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05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96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1083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35657"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21" marR="10321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14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проекте бюджета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21" marR="10321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698">
                <a:tc vMerge="1">
                  <a:txBody>
                    <a:bodyPr/>
                    <a:lstStyle/>
                    <a:p>
                      <a:pPr algn="l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1500" b="1" u="none" strike="noStrike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500" b="1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b="1" i="0" u="none" strike="noStrike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21" marR="10321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1500" b="1" u="none" strike="noStrike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500" b="1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b="1" i="0" u="none" strike="noStrike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21" marR="10321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1500" b="1" u="none" strike="noStrike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500" b="1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500" b="1" i="0" u="none" strike="noStrike" baseline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21" marR="10321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6307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Предоставление субсидии субъектам малого и среднего предпринимательства на доставку товаров первой необходимости в малонаселенные и отдаленные населенные пункты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21" marR="10321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250,0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479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Реализация Проектов развития образовательных организация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21" marR="10321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3 837,0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3 837,0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8 000,0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79465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социокультурных инициатив и проектов среди некоммерческих организаций Добрянского городского округа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21" marR="10321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609,0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682,3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682,3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01045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Финансовая поддержка СО НКО, не являющимися муниципальными (государственными) учреждениями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21" marR="10321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5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2 260,0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2 620,0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2 620,0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201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Проведение Конкурса сельскохозяйственных товаропроизводителей Добрянского городского округа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21" marR="10321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850,0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25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ВСЕГО: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21" marR="10321" marT="95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  <a:r>
                        <a:rPr lang="ru-RU" sz="15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456,0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8 239,3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12 402,3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8110329" y="1717820"/>
            <a:ext cx="1795671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1600" b="1" dirty="0">
                <a:solidFill>
                  <a:srgbClr val="CBD8DD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53532" y="29616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kern="0" dirty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endParaRPr lang="ru-RU" altLang="ru-RU" sz="1600" b="1" kern="0" dirty="0">
              <a:solidFill>
                <a:srgbClr val="AD7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53975"/>
            <a:ext cx="66556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9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457200"/>
            <a:ext cx="9410700" cy="2539752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5400" dirty="0"/>
              <a:t>СПАСИБО за внимание!</a:t>
            </a:r>
          </a:p>
        </p:txBody>
      </p:sp>
      <p:pic>
        <p:nvPicPr>
          <p:cNvPr id="3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 cstate="print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885368" y="2169885"/>
            <a:ext cx="8674911" cy="148045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75" y="600075"/>
            <a:ext cx="9656631" cy="495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3" name="TextShape 2"/>
          <p:cNvSpPr txBox="1"/>
          <p:nvPr/>
        </p:nvSpPr>
        <p:spPr>
          <a:xfrm>
            <a:off x="350843" y="153989"/>
            <a:ext cx="9322991" cy="890587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pPr algn="ctr">
              <a:defRPr/>
            </a:pPr>
            <a:r>
              <a:rPr lang="ru-RU" sz="28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Этапы</a:t>
            </a:r>
            <a:r>
              <a:rPr lang="en-US" sz="28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составления</a:t>
            </a:r>
            <a:r>
              <a:rPr lang="en-US" sz="28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утверждения бюджета</a:t>
            </a:r>
            <a:r>
              <a:rPr lang="en-US" sz="28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Добрянского</a:t>
            </a:r>
            <a:r>
              <a:rPr lang="en-US" sz="28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городского округа</a:t>
            </a:r>
            <a:endParaRPr lang="en-US" sz="2800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" y="5105400"/>
            <a:ext cx="2691473" cy="17780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" name="CustomShape 5"/>
          <p:cNvSpPr/>
          <p:nvPr/>
        </p:nvSpPr>
        <p:spPr>
          <a:xfrm>
            <a:off x="42995" y="1268760"/>
            <a:ext cx="1633641" cy="3744416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solidFill>
            <a:srgbClr val="F2D7CE"/>
          </a:solidFill>
          <a:ln w="25560">
            <a:solidFill>
              <a:srgbClr val="F2D7CE">
                <a:alpha val="79000"/>
              </a:srgbClr>
            </a:solidFill>
            <a:miter/>
          </a:ln>
          <a:scene3d>
            <a:camera prst="orthographicFront"/>
            <a:lightRig rig="threePt" dir="t"/>
          </a:scene3d>
          <a:sp3d extrusionH="76200" contourW="12700">
            <a:bevelB w="152400" h="50800" prst="softRound"/>
            <a:extrusionClr>
              <a:srgbClr val="006664"/>
            </a:extrusionClr>
            <a:contourClr>
              <a:srgbClr val="00808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</a:t>
            </a:r>
          </a:p>
          <a:p>
            <a:pPr algn="ctr">
              <a:defRPr/>
            </a:pPr>
            <a:r>
              <a:rPr lang="ru-RU" sz="15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Осуществляет </a:t>
            </a:r>
            <a:r>
              <a:rPr lang="ru-RU" sz="15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финансовый орган </a:t>
            </a:r>
            <a:r>
              <a:rPr lang="ru-RU" sz="15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администрации Добрянского городского округа</a:t>
            </a:r>
          </a:p>
          <a:p>
            <a:pPr algn="ctr">
              <a:defRPr/>
            </a:pPr>
            <a:endParaRPr lang="ru-RU" sz="1550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550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" name="CustomShape 6"/>
          <p:cNvSpPr/>
          <p:nvPr/>
        </p:nvSpPr>
        <p:spPr>
          <a:xfrm>
            <a:off x="1683563" y="1268413"/>
            <a:ext cx="1564342" cy="3744912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solidFill>
            <a:srgbClr val="F4DCD4"/>
          </a:solidFill>
          <a:ln w="25560">
            <a:solidFill>
              <a:srgbClr val="E9B8A9">
                <a:alpha val="79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проекта </a:t>
            </a:r>
          </a:p>
          <a:p>
            <a:pPr algn="ctr">
              <a:defRPr/>
            </a:pPr>
            <a:r>
              <a:rPr lang="ru-RU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endParaRPr lang="ru-RU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5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Рассматривается депутатами на комиссиях и заседаниях Думы Добрянского городского </a:t>
            </a:r>
          </a:p>
          <a:p>
            <a:pPr algn="ctr">
              <a:defRPr/>
            </a:pPr>
            <a:r>
              <a:rPr lang="ru-RU" sz="15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округа</a:t>
            </a:r>
          </a:p>
          <a:p>
            <a:pPr algn="ctr">
              <a:defRPr/>
            </a:pPr>
            <a:endParaRPr lang="ru-RU" sz="1550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" name="CustomShape 7"/>
          <p:cNvSpPr/>
          <p:nvPr/>
        </p:nvSpPr>
        <p:spPr>
          <a:xfrm>
            <a:off x="6415683" y="1268413"/>
            <a:ext cx="1970027" cy="360045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9997"/>
            </a:avLst>
          </a:prstGeom>
          <a:solidFill>
            <a:srgbClr val="F4DCD4"/>
          </a:solidFill>
          <a:ln w="25560">
            <a:solidFill>
              <a:srgbClr val="E9B8A9">
                <a:alpha val="79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отчета об исполнении бюджета</a:t>
            </a:r>
          </a:p>
          <a:p>
            <a:pPr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Составляется </a:t>
            </a:r>
          </a:p>
          <a:p>
            <a:pPr algn="ctr"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финансовым органом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администрации Добрянского городского </a:t>
            </a:r>
          </a:p>
          <a:p>
            <a:pPr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округа</a:t>
            </a:r>
            <a:endParaRPr lang="ru-RU" sz="1600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48" y="5080000"/>
            <a:ext cx="2725870" cy="17780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" name="CustomShape 8"/>
          <p:cNvSpPr/>
          <p:nvPr/>
        </p:nvSpPr>
        <p:spPr>
          <a:xfrm>
            <a:off x="4799079" y="1268413"/>
            <a:ext cx="1616604" cy="3744912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7102"/>
            </a:avLst>
          </a:prstGeom>
          <a:solidFill>
            <a:srgbClr val="F4DCD4"/>
          </a:solidFill>
          <a:ln w="25560">
            <a:solidFill>
              <a:srgbClr val="FABD8A">
                <a:alpha val="79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spc="-1" dirty="0">
                <a:solidFill>
                  <a:srgbClr val="0A1407"/>
                </a:solidFill>
                <a:latin typeface="Times New Roman" pitchFamily="18" charset="0"/>
                <a:cs typeface="Times New Roman" pitchFamily="18" charset="0"/>
              </a:rPr>
              <a:t>Исполнение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 </a:t>
            </a:r>
          </a:p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</a:p>
          <a:p>
            <a:pPr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Исполнение бюджета осуществляется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финансовым органом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Добрянского городского округа</a:t>
            </a:r>
            <a:endParaRPr lang="ru-RU" sz="1000" spc="-1" dirty="0">
              <a:solidFill>
                <a:prstClr val="black"/>
              </a:solidFill>
              <a:latin typeface="XO Oriel"/>
            </a:endParaRPr>
          </a:p>
        </p:txBody>
      </p:sp>
      <p:pic>
        <p:nvPicPr>
          <p:cNvPr id="332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354" y="5097672"/>
            <a:ext cx="2354394" cy="176053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624" y="5097672"/>
            <a:ext cx="2127382" cy="176053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" name="CustomShape 9"/>
          <p:cNvSpPr/>
          <p:nvPr/>
        </p:nvSpPr>
        <p:spPr>
          <a:xfrm>
            <a:off x="3226518" y="1268413"/>
            <a:ext cx="1559850" cy="3744912"/>
          </a:xfrm>
          <a:prstGeom prst="downArrowCallout">
            <a:avLst>
              <a:gd name="adj1" fmla="val 25000"/>
              <a:gd name="adj2" fmla="val 25469"/>
              <a:gd name="adj3" fmla="val 22434"/>
              <a:gd name="adj4" fmla="val 66758"/>
            </a:avLst>
          </a:prstGeom>
          <a:solidFill>
            <a:srgbClr val="F4DCD4"/>
          </a:solidFill>
          <a:ln w="25560">
            <a:solidFill>
              <a:srgbClr val="E9B8A9">
                <a:alpha val="79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defRPr/>
            </a:pPr>
            <a:endParaRPr lang="ru-RU" sz="16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ru-RU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Утверждение бюджета</a:t>
            </a:r>
            <a:r>
              <a:rPr lang="en-US" sz="1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утверждается Решением Думы Добрянского городского </a:t>
            </a:r>
          </a:p>
          <a:p>
            <a:pPr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округа</a:t>
            </a:r>
          </a:p>
          <a:p>
            <a:pPr algn="ctr">
              <a:defRPr/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spc="-1" dirty="0">
              <a:solidFill>
                <a:prstClr val="black"/>
              </a:solidFill>
              <a:latin typeface="XO Oriel"/>
            </a:endParaRPr>
          </a:p>
        </p:txBody>
      </p:sp>
      <p:sp>
        <p:nvSpPr>
          <p:cNvPr id="22" name="CustomShape 7"/>
          <p:cNvSpPr/>
          <p:nvPr/>
        </p:nvSpPr>
        <p:spPr>
          <a:xfrm>
            <a:off x="8385704" y="1268413"/>
            <a:ext cx="1494500" cy="360045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9997"/>
            </a:avLst>
          </a:prstGeom>
          <a:solidFill>
            <a:srgbClr val="F4DCD4"/>
          </a:solidFill>
          <a:ln w="25560">
            <a:solidFill>
              <a:srgbClr val="E9B8A9">
                <a:alpha val="79000"/>
              </a:srgb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Утверждение годового отчета об исполнении бюджета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утверждается Решением Думы</a:t>
            </a:r>
          </a:p>
          <a:p>
            <a:pPr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Добрянского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городского округа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6" name="CustomShape 4"/>
          <p:cNvSpPr/>
          <p:nvPr/>
        </p:nvSpPr>
        <p:spPr>
          <a:xfrm>
            <a:off x="-6877" y="3775075"/>
            <a:ext cx="9881923" cy="1322388"/>
          </a:xfrm>
          <a:prstGeom prst="rect">
            <a:avLst/>
          </a:prstGeom>
          <a:solidFill>
            <a:srgbClr val="F4DCD4"/>
          </a:solidFill>
          <a:ln w="9360">
            <a:solidFill>
              <a:srgbClr val="E9B8A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составляется и утверждается  сроком на три года (на очередной финансовый год и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плановый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период). </a:t>
            </a:r>
          </a:p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 Добрянского городского округа размещен на сайте Добрянского городского округа  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dobrraion.ru</a:t>
            </a:r>
            <a:endParaRPr lang="ru-RU" sz="2000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19" name="Нижний колонтитул 3"/>
          <p:cNvSpPr txBox="1">
            <a:spLocks/>
          </p:cNvSpPr>
          <p:nvPr/>
        </p:nvSpPr>
        <p:spPr bwMode="auto">
          <a:xfrm>
            <a:off x="8776210" y="38100"/>
            <a:ext cx="112990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3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21"/>
            <a:ext cx="670040" cy="9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4032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2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2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0" dur="2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4" dur="2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8" dur="2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1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4" dur="2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7" dur="2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0" dur="2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4" dur="2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457200"/>
            <a:ext cx="9410700" cy="2540000"/>
          </a:xfrm>
        </p:spPr>
        <p:txBody>
          <a:bodyPr/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  <p:pic>
        <p:nvPicPr>
          <p:cNvPr id="205827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3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67" y="382588"/>
            <a:ext cx="9854406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2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" y="53975"/>
            <a:ext cx="665559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8696989" y="53975"/>
            <a:ext cx="110066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altLang="ru-RU" sz="1600" b="1" kern="0" dirty="0">
                <a:solidFill>
                  <a:srgbClr val="A5644E"/>
                </a:solidFill>
                <a:latin typeface="Times New Roman" pitchFamily="18" charset="0"/>
                <a:cs typeface="Times New Roman" pitchFamily="18" charset="0"/>
              </a:rPr>
              <a:t>Слайд 4 </a:t>
            </a:r>
          </a:p>
        </p:txBody>
      </p:sp>
      <p:sp>
        <p:nvSpPr>
          <p:cNvPr id="205831" name="Прямоугольник 2"/>
          <p:cNvSpPr>
            <a:spLocks noChangeArrowheads="1"/>
          </p:cNvSpPr>
          <p:nvPr/>
        </p:nvSpPr>
        <p:spPr bwMode="auto">
          <a:xfrm>
            <a:off x="584729" y="250825"/>
            <a:ext cx="9054704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Особенности формирования бюджета Добрянского городского округа</a:t>
            </a:r>
            <a:r>
              <a:rPr lang="en-US" sz="2700" b="1" dirty="0" smtClean="0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на 2024-2026 годы</a:t>
            </a:r>
            <a:endParaRPr lang="ru-RU" sz="2700" dirty="0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773" y="2027240"/>
            <a:ext cx="9439937" cy="1330325"/>
          </a:xfrm>
          <a:prstGeom prst="roundRect">
            <a:avLst/>
          </a:prstGeom>
          <a:solidFill>
            <a:srgbClr val="F5E2DB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Послание Президента Российской Федерации Федеральному Собранию Российской Федерации, определяющее бюджетную политику </a:t>
            </a: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(требования к бюджетной политике) в </a:t>
            </a:r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Федерации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2024-2026 годы</a:t>
            </a: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99312" y="5419930"/>
            <a:ext cx="9374585" cy="576263"/>
          </a:xfrm>
          <a:prstGeom prst="roundRect">
            <a:avLst/>
          </a:prstGeom>
          <a:solidFill>
            <a:srgbClr val="F5E2DB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Изменения бюджетного и налогового законодательства</a:t>
            </a: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834" name="Прямоугольник 26"/>
          <p:cNvSpPr>
            <a:spLocks noChangeArrowheads="1"/>
          </p:cNvSpPr>
          <p:nvPr/>
        </p:nvSpPr>
        <p:spPr bwMode="auto">
          <a:xfrm>
            <a:off x="1988079" y="1314450"/>
            <a:ext cx="56959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mtClean="0">
                <a:solidFill>
                  <a:srgbClr val="2E2224"/>
                </a:solidFill>
                <a:latin typeface="Times New Roman" pitchFamily="18" charset="0"/>
                <a:cs typeface="Times New Roman" pitchFamily="18" charset="0"/>
              </a:rPr>
              <a:t>При составлении бюджета учтены:</a:t>
            </a:r>
            <a:endParaRPr lang="ru-RU" sz="2200" smtClean="0">
              <a:solidFill>
                <a:srgbClr val="2E2224"/>
              </a:solidFill>
              <a:latin typeface="Franklin Gothic Book" pitchFamily="34" charset="0"/>
              <a:cs typeface="Arial" pitchFamily="34" charset="0"/>
            </a:endParaRPr>
          </a:p>
        </p:txBody>
      </p:sp>
      <p:pic>
        <p:nvPicPr>
          <p:cNvPr id="205835" name="Picture 4" descr="https://s3.amazonaws.com/s3.timetoast.com/public/uploads/photos/3056517/aprobad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7" y="868363"/>
            <a:ext cx="1559852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240771" y="4381705"/>
            <a:ext cx="9433058" cy="1008063"/>
          </a:xfrm>
          <a:prstGeom prst="roundRect">
            <a:avLst/>
          </a:prstGeom>
          <a:solidFill>
            <a:srgbClr val="F5E2DB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Прогноз социально-экономического развития Добрянского городского округа на </a:t>
            </a:r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2024-2026 годы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40773" y="3429002"/>
            <a:ext cx="9451975" cy="900113"/>
          </a:xfrm>
          <a:prstGeom prst="roundRect">
            <a:avLst/>
          </a:prstGeom>
          <a:solidFill>
            <a:srgbClr val="F5E2DB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Добрянского городского </a:t>
            </a: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округа на </a:t>
            </a:r>
            <a:r>
              <a:rPr lang="ru-RU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2024-2026 </a:t>
            </a: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99244" y="6021388"/>
            <a:ext cx="9412420" cy="635000"/>
          </a:xfrm>
          <a:prstGeom prst="roundRect">
            <a:avLst/>
          </a:prstGeom>
          <a:solidFill>
            <a:srgbClr val="F5E2DB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Добрянского городского округа</a:t>
            </a:r>
            <a:endParaRPr lang="ru-RU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49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 cstate="print">
            <a:lum bright="12000" contrast="-29000"/>
          </a:blip>
          <a:srcRect/>
          <a:stretch>
            <a:fillRect/>
          </a:stretch>
        </p:blipFill>
        <p:spPr bwMode="auto">
          <a:xfrm>
            <a:off x="-122960" y="0"/>
            <a:ext cx="10028968" cy="6858000"/>
          </a:xfrm>
          <a:prstGeom prst="rect">
            <a:avLst/>
          </a:prstGeom>
          <a:noFill/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3" y="897176"/>
            <a:ext cx="9686023" cy="601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1004724" y="169749"/>
            <a:ext cx="81549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Добрянского городского округа на </a:t>
            </a:r>
            <a:r>
              <a:rPr lang="ru-RU" altLang="ru-RU" sz="2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2024-2026 годы</a:t>
            </a:r>
            <a:endParaRPr lang="ru-RU" altLang="ru-RU" sz="25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бъект 3"/>
          <p:cNvSpPr txBox="1">
            <a:spLocks/>
          </p:cNvSpPr>
          <p:nvPr/>
        </p:nvSpPr>
        <p:spPr bwMode="auto">
          <a:xfrm>
            <a:off x="130274" y="5832865"/>
            <a:ext cx="9577161" cy="961893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A5644E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235366" tIns="8646" rIns="235366" bIns="8646" anchor="ctr"/>
          <a:lstStyle/>
          <a:p>
            <a:pPr algn="just" eaLnBrk="0" hangingPunct="0"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ru-RU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Сохранение налоговых преференций по местным налогам для социально незащищённых категорий налогоплательщиков с учетом проведенной оценки налоговых расходов Добрянского городского </a:t>
            </a:r>
            <a:r>
              <a:rPr lang="ru-RU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округа.</a:t>
            </a:r>
            <a:endParaRPr lang="ru-RU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бъект 3"/>
          <p:cNvSpPr txBox="1">
            <a:spLocks/>
          </p:cNvSpPr>
          <p:nvPr/>
        </p:nvSpPr>
        <p:spPr bwMode="auto">
          <a:xfrm>
            <a:off x="87226" y="1110976"/>
            <a:ext cx="9663259" cy="844301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A5644E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Clr>
                <a:srgbClr val="F0A22E"/>
              </a:buClr>
              <a:buSzTx/>
              <a:buFont typeface="Wingdings 2" pitchFamily="18" charset="2"/>
              <a:buNone/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Увеличение налогового потенциала округа, создание условий для дальнейшего роста налоговых доходов за счет привлечения бизнес структур с целью регистрации их в качестве налогоплательщиков на территории Добрянского городского округа.</a:t>
            </a:r>
            <a:endParaRPr 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бъект 3"/>
          <p:cNvSpPr>
            <a:spLocks noGrp="1"/>
          </p:cNvSpPr>
          <p:nvPr>
            <p:ph idx="1"/>
          </p:nvPr>
        </p:nvSpPr>
        <p:spPr>
          <a:xfrm>
            <a:off x="130274" y="2972447"/>
            <a:ext cx="9577161" cy="614596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A5644E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235366" tIns="8646" rIns="235366" bIns="8646" spcCol="1270" rtlCol="0" anchor="ctr">
            <a:normAutofit/>
          </a:bodyPr>
          <a:lstStyle/>
          <a:p>
            <a:pPr marL="0" marR="0" lvl="0" indent="0" defTabSz="2667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>
                <a:srgbClr val="C17529">
                  <a:lumMod val="75000"/>
                </a:srgbClr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8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Усиление системы администрирования неналоговых доходов в целях повышения их собираемости и минимизации недоимки.</a:t>
            </a:r>
            <a:endParaRPr kumimoji="0" lang="ru-RU" sz="185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Объект 3"/>
          <p:cNvSpPr>
            <a:spLocks noGrp="1"/>
          </p:cNvSpPr>
          <p:nvPr>
            <p:ph idx="1"/>
          </p:nvPr>
        </p:nvSpPr>
        <p:spPr>
          <a:xfrm>
            <a:off x="106570" y="2027996"/>
            <a:ext cx="9624570" cy="824457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A5644E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235366" tIns="8646" rIns="235366" bIns="8646" spcCol="1270" rtlCol="0" anchor="ctr">
            <a:normAutofit/>
          </a:bodyPr>
          <a:lstStyle/>
          <a:p>
            <a:pPr marL="0" lvl="0" indent="0" defTabSz="266700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>
                <a:srgbClr val="C17529">
                  <a:lumMod val="75000"/>
                </a:srgbClr>
              </a:buClr>
              <a:buNone/>
              <a:defRPr/>
            </a:pPr>
            <a:r>
              <a:rPr lang="ru-RU" sz="18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Максимально эффективное использование и управление имущественным и земельным ресурсами.</a:t>
            </a:r>
            <a:r>
              <a:rPr lang="ru-RU" sz="1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Обеспечение высокой доходности от муниципального имущества, сдаваемого в аренду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4" y="111806"/>
            <a:ext cx="670039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839200" y="1"/>
            <a:ext cx="1066800" cy="3773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kern="0" dirty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altLang="ru-RU" sz="1600" b="1" kern="0" dirty="0">
              <a:solidFill>
                <a:srgbClr val="AD7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3"/>
          <p:cNvSpPr txBox="1">
            <a:spLocks/>
          </p:cNvSpPr>
          <p:nvPr/>
        </p:nvSpPr>
        <p:spPr bwMode="auto">
          <a:xfrm>
            <a:off x="94064" y="3707037"/>
            <a:ext cx="9656421" cy="2002082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A5644E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235366" tIns="8646" rIns="235366" bIns="8646" anchor="ctr"/>
          <a:lstStyle/>
          <a:p>
            <a:pPr algn="just" eaLnBrk="0" hangingPunct="0">
              <a:spcBef>
                <a:spcPct val="20000"/>
              </a:spcBef>
              <a:buClr>
                <a:srgbClr val="F0A22E"/>
              </a:buClr>
              <a:buSzPct val="70000"/>
              <a:defRPr/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качества администрирования дебиторской задолженности по доходам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 округа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Систематизация деятельности по взысканию задолженности по администрируемым платежам путем принятия (актуализации) регламентов работы с задолженностью с учетом Общих требований к регламенту реализации полномочий администратора доходов бюджета по взысканию дебиторской задолженности по платежам в бюджет, пеням и штрафам по ним, утвержденных приказом Минфина России от 18 ноября 2022 г. № 172н.</a:t>
            </a:r>
            <a:endParaRPr lang="ru-RU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9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 cstate="print">
            <a:lum bright="12000" contrast="-29000"/>
          </a:blip>
          <a:srcRect/>
          <a:stretch>
            <a:fillRect/>
          </a:stretch>
        </p:blipFill>
        <p:spPr bwMode="auto">
          <a:xfrm>
            <a:off x="-122960" y="0"/>
            <a:ext cx="10028968" cy="6858000"/>
          </a:xfrm>
          <a:prstGeom prst="rect">
            <a:avLst/>
          </a:prstGeom>
          <a:noFill/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3" y="666708"/>
            <a:ext cx="9686023" cy="584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792163" y="115888"/>
            <a:ext cx="815498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Добрянского городского округа на </a:t>
            </a:r>
            <a:r>
              <a:rPr lang="ru-RU" altLang="ru-RU" sz="2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2024-2026 годы</a:t>
            </a:r>
            <a:endParaRPr lang="ru-RU" altLang="ru-RU" sz="25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sz="25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бъект 3"/>
          <p:cNvSpPr>
            <a:spLocks noGrp="1"/>
          </p:cNvSpPr>
          <p:nvPr>
            <p:ph idx="1"/>
          </p:nvPr>
        </p:nvSpPr>
        <p:spPr>
          <a:xfrm>
            <a:off x="117390" y="1082643"/>
            <a:ext cx="9686023" cy="545741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A5644E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235366" tIns="8646" rIns="235366" bIns="8646" spcCol="1270" rtlCol="0" anchor="ctr">
            <a:normAutofit/>
          </a:bodyPr>
          <a:lstStyle/>
          <a:p>
            <a:pPr marL="0" marR="0" lvl="0" indent="0" defTabSz="2667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>
                <a:srgbClr val="C17529">
                  <a:lumMod val="75000"/>
                </a:srgbClr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Формирование максимально достижимого прогноза поступлений доходов бюджета округа.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Объект 3"/>
          <p:cNvSpPr txBox="1">
            <a:spLocks/>
          </p:cNvSpPr>
          <p:nvPr/>
        </p:nvSpPr>
        <p:spPr bwMode="auto">
          <a:xfrm>
            <a:off x="140717" y="4774920"/>
            <a:ext cx="9639368" cy="874246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A5644E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Tx/>
              <a:buNone/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/>
                <a:ea typeface="Calibri"/>
              </a:rPr>
              <a:t>Привлечение в бюджет округа средств из краевого бюджета в качестве дополнительных ресурсов финансового обеспечения исполнения полномочий городского округа</a:t>
            </a: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бъект 3"/>
          <p:cNvSpPr txBox="1">
            <a:spLocks/>
          </p:cNvSpPr>
          <p:nvPr/>
        </p:nvSpPr>
        <p:spPr bwMode="auto">
          <a:xfrm>
            <a:off x="94063" y="1762089"/>
            <a:ext cx="9686022" cy="571566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A5644E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2667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>
                <a:srgbClr val="C17529">
                  <a:lumMod val="75000"/>
                </a:srgbClr>
              </a:buClr>
              <a:buSzTx/>
              <a:buNone/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Устойчивость бюджета – обеспечение действующих расходных обязательств городского округа</a:t>
            </a:r>
            <a:endParaRPr lang="ru-RU" sz="1800" b="1" kern="0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Объект 3"/>
          <p:cNvSpPr>
            <a:spLocks noGrp="1"/>
          </p:cNvSpPr>
          <p:nvPr>
            <p:ph idx="1"/>
          </p:nvPr>
        </p:nvSpPr>
        <p:spPr>
          <a:xfrm>
            <a:off x="129053" y="5801192"/>
            <a:ext cx="9662695" cy="995269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A5644E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235366" tIns="8646" rIns="235366" bIns="8646" spcCol="1270" rtlCol="0" anchor="ctr">
            <a:normAutofit/>
          </a:bodyPr>
          <a:lstStyle/>
          <a:p>
            <a:pPr marL="0" lvl="0" indent="0" algn="just">
              <a:spcBef>
                <a:spcPts val="0"/>
              </a:spcBef>
              <a:buClr>
                <a:srgbClr val="F0A22E"/>
              </a:buClr>
              <a:buNone/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Times New Roman"/>
                <a:ea typeface="Calibri"/>
              </a:rPr>
              <a:t>Получение </a:t>
            </a:r>
            <a:r>
              <a:rPr lang="ru-RU" sz="1800" b="1" dirty="0">
                <a:solidFill>
                  <a:prstClr val="black"/>
                </a:solidFill>
                <a:latin typeface="Times New Roman"/>
                <a:ea typeface="Calibri"/>
              </a:rPr>
              <a:t>бюджетного эффекта при исполнении Федерального закона Российской Федерации от 05 апреля 2013 года № 44-ФЗ «О контрактной системе в сфере закупок товаров, работ, услуг для обеспечения государственных и муниципальных нужд»</a:t>
            </a: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Объект 3"/>
          <p:cNvSpPr>
            <a:spLocks noGrp="1"/>
          </p:cNvSpPr>
          <p:nvPr>
            <p:ph idx="1"/>
          </p:nvPr>
        </p:nvSpPr>
        <p:spPr>
          <a:xfrm>
            <a:off x="94063" y="2467360"/>
            <a:ext cx="9686021" cy="1090032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A5644E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235366" tIns="8646" rIns="235366" bIns="8646" spcCol="1270" rtlCol="0" anchor="ctr">
            <a:noAutofit/>
          </a:bodyPr>
          <a:lstStyle/>
          <a:p>
            <a:pPr marL="0" lvl="0" indent="0" algn="just">
              <a:spcBef>
                <a:spcPts val="0"/>
              </a:spcBef>
              <a:buClr>
                <a:srgbClr val="F0A22E"/>
              </a:buClr>
              <a:buNone/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/>
                <a:ea typeface="Calibri"/>
              </a:rPr>
              <a:t>Сохранение социальной направленности бюджета - выполнение обязательств по обеспечению реализации указов Президента Российской Федерации о повышении оплаты труда работников бюджетной сферы и повышение оплаты труда «не указных» категорий работников</a:t>
            </a: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3" y="13565"/>
            <a:ext cx="670039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3"/>
          <p:cNvSpPr txBox="1">
            <a:spLocks/>
          </p:cNvSpPr>
          <p:nvPr/>
        </p:nvSpPr>
        <p:spPr bwMode="auto">
          <a:xfrm>
            <a:off x="140717" y="3664152"/>
            <a:ext cx="9639368" cy="444060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A5644E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Tx/>
              <a:buNone/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реализации национальных и региональных проектов</a:t>
            </a:r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839200" y="1"/>
            <a:ext cx="1066800" cy="3773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kern="0" dirty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altLang="ru-RU" sz="1600" b="1" kern="0" dirty="0">
              <a:solidFill>
                <a:srgbClr val="AD7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бъект 3"/>
          <p:cNvSpPr txBox="1">
            <a:spLocks/>
          </p:cNvSpPr>
          <p:nvPr/>
        </p:nvSpPr>
        <p:spPr bwMode="auto">
          <a:xfrm>
            <a:off x="152382" y="4167419"/>
            <a:ext cx="9639368" cy="473796"/>
          </a:xfrm>
          <a:custGeom>
            <a:avLst/>
            <a:gdLst>
              <a:gd name="connsiteX0" fmla="*/ 0 w 5998266"/>
              <a:gd name="connsiteY0" fmla="*/ 29521 h 177120"/>
              <a:gd name="connsiteX1" fmla="*/ 29521 w 5998266"/>
              <a:gd name="connsiteY1" fmla="*/ 0 h 177120"/>
              <a:gd name="connsiteX2" fmla="*/ 5968745 w 5998266"/>
              <a:gd name="connsiteY2" fmla="*/ 0 h 177120"/>
              <a:gd name="connsiteX3" fmla="*/ 5998266 w 5998266"/>
              <a:gd name="connsiteY3" fmla="*/ 29521 h 177120"/>
              <a:gd name="connsiteX4" fmla="*/ 5998266 w 5998266"/>
              <a:gd name="connsiteY4" fmla="*/ 147599 h 177120"/>
              <a:gd name="connsiteX5" fmla="*/ 5968745 w 5998266"/>
              <a:gd name="connsiteY5" fmla="*/ 177120 h 177120"/>
              <a:gd name="connsiteX6" fmla="*/ 29521 w 5998266"/>
              <a:gd name="connsiteY6" fmla="*/ 177120 h 177120"/>
              <a:gd name="connsiteX7" fmla="*/ 0 w 5998266"/>
              <a:gd name="connsiteY7" fmla="*/ 147599 h 177120"/>
              <a:gd name="connsiteX8" fmla="*/ 0 w 5998266"/>
              <a:gd name="connsiteY8" fmla="*/ 29521 h 17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8266" h="177120">
                <a:moveTo>
                  <a:pt x="0" y="29521"/>
                </a:moveTo>
                <a:cubicBezTo>
                  <a:pt x="0" y="13217"/>
                  <a:pt x="13217" y="0"/>
                  <a:pt x="29521" y="0"/>
                </a:cubicBezTo>
                <a:lnTo>
                  <a:pt x="5968745" y="0"/>
                </a:lnTo>
                <a:cubicBezTo>
                  <a:pt x="5985049" y="0"/>
                  <a:pt x="5998266" y="13217"/>
                  <a:pt x="5998266" y="29521"/>
                </a:cubicBezTo>
                <a:lnTo>
                  <a:pt x="5998266" y="147599"/>
                </a:lnTo>
                <a:cubicBezTo>
                  <a:pt x="5998266" y="163903"/>
                  <a:pt x="5985049" y="177120"/>
                  <a:pt x="5968745" y="177120"/>
                </a:cubicBezTo>
                <a:lnTo>
                  <a:pt x="29521" y="177120"/>
                </a:lnTo>
                <a:cubicBezTo>
                  <a:pt x="13217" y="177120"/>
                  <a:pt x="0" y="163903"/>
                  <a:pt x="0" y="147599"/>
                </a:cubicBezTo>
                <a:lnTo>
                  <a:pt x="0" y="2952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A5644E">
                <a:lumMod val="40000"/>
                <a:lumOff val="60000"/>
              </a:srgbClr>
            </a:solidFill>
            <a:prstDash val="solid"/>
          </a:ln>
          <a:effectLst/>
        </p:spPr>
        <p:txBody>
          <a:bodyPr lIns="235366" tIns="8646" rIns="235366" bIns="8646" spcCol="127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0A22E"/>
              </a:buClr>
              <a:buSzTx/>
              <a:buNone/>
              <a:defRPr/>
            </a:pPr>
            <a:r>
              <a:rPr lang="ru-RU" sz="1800" b="1" dirty="0">
                <a:solidFill>
                  <a:prstClr val="black"/>
                </a:solidFill>
                <a:latin typeface="Times New Roman"/>
                <a:ea typeface="Calibri"/>
              </a:rPr>
              <a:t>Повышение эффективности оказания муниципальных услуг</a:t>
            </a:r>
            <a:endParaRPr lang="ru-RU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01" y="0"/>
            <a:ext cx="100281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69950"/>
            <a:ext cx="9656631" cy="598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5" name="TextShape 1"/>
          <p:cNvSpPr txBox="1"/>
          <p:nvPr/>
        </p:nvSpPr>
        <p:spPr>
          <a:xfrm>
            <a:off x="581290" y="222250"/>
            <a:ext cx="8915400" cy="1371600"/>
          </a:xfrm>
          <a:prstGeom prst="rect">
            <a:avLst/>
          </a:prstGeom>
          <a:noFill/>
          <a:ln w="9360">
            <a:noFill/>
          </a:ln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</a:t>
            </a:r>
            <a:r>
              <a:rPr lang="en-US" sz="24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Добрянского городского округа на </a:t>
            </a:r>
            <a:r>
              <a:rPr lang="ru-RU" sz="2400" b="1" spc="-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2024-2026гг</a:t>
            </a:r>
            <a:r>
              <a:rPr lang="ru-RU" sz="2400" b="1" spc="-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spc="-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78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93" y="1744663"/>
            <a:ext cx="2662238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7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29" y="4403725"/>
            <a:ext cx="3673476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9" name="Прямоугольник 1"/>
          <p:cNvSpPr>
            <a:spLocks noChangeArrowheads="1"/>
          </p:cNvSpPr>
          <p:nvPr/>
        </p:nvSpPr>
        <p:spPr bwMode="auto">
          <a:xfrm>
            <a:off x="12" y="1131888"/>
            <a:ext cx="844417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Темп роста фонда заработной платы работников крупных и средних предприятий и организаций по прогнозу ДГО , в % к предыдущему году </a:t>
            </a:r>
            <a:endParaRPr lang="ru-RU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7880" name="Прямоугольник 2"/>
          <p:cNvSpPr>
            <a:spLocks noChangeArrowheads="1"/>
          </p:cNvSpPr>
          <p:nvPr/>
        </p:nvSpPr>
        <p:spPr bwMode="auto">
          <a:xfrm>
            <a:off x="3080255" y="3878263"/>
            <a:ext cx="682585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Численность безработных, зарегистрированных в органах службы занятости (на конец отчетного периода) %.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882384"/>
              </p:ext>
            </p:extLst>
          </p:nvPr>
        </p:nvGraphicFramePr>
        <p:xfrm>
          <a:off x="3712237" y="4724400"/>
          <a:ext cx="5857478" cy="193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397730"/>
              </p:ext>
            </p:extLst>
          </p:nvPr>
        </p:nvGraphicFramePr>
        <p:xfrm>
          <a:off x="549539" y="1865317"/>
          <a:ext cx="5891875" cy="199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Нижний колонтитул 3"/>
          <p:cNvSpPr txBox="1">
            <a:spLocks/>
          </p:cNvSpPr>
          <p:nvPr/>
        </p:nvSpPr>
        <p:spPr bwMode="auto">
          <a:xfrm>
            <a:off x="8839729" y="0"/>
            <a:ext cx="1066271" cy="3778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 dirty="0">
                <a:solidFill>
                  <a:prstClr val="black">
                    <a:tint val="75000"/>
                  </a:prstClr>
                </a:solidFill>
                <a:latin typeface="Franklin Gothic Book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7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60" y="-14994"/>
            <a:ext cx="670040" cy="9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9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 cstate="print">
            <a:lum bright="12000" contrast="-29000"/>
          </a:blip>
          <a:srcRect/>
          <a:stretch>
            <a:fillRect/>
          </a:stretch>
        </p:blipFill>
        <p:spPr bwMode="auto">
          <a:xfrm>
            <a:off x="-122960" y="0"/>
            <a:ext cx="10028968" cy="6858000"/>
          </a:xfrm>
          <a:prstGeom prst="rect">
            <a:avLst/>
          </a:prstGeom>
          <a:noFill/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3" y="666708"/>
            <a:ext cx="9686023" cy="584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8839200" y="1"/>
            <a:ext cx="1066800" cy="37737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kern="0" dirty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Слайд </a:t>
            </a:r>
            <a:r>
              <a:rPr lang="ru-RU" altLang="ru-RU" sz="1600" b="1" kern="0" dirty="0" smtClean="0">
                <a:solidFill>
                  <a:srgbClr val="AD7D4D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altLang="ru-RU" sz="1600" b="1" kern="0" dirty="0">
              <a:solidFill>
                <a:srgbClr val="AD7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657224" y="115888"/>
            <a:ext cx="86899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Сценарные условия  планирования бюджета Добрянского городского округа.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336437"/>
              </p:ext>
            </p:extLst>
          </p:nvPr>
        </p:nvGraphicFramePr>
        <p:xfrm>
          <a:off x="94061" y="1219200"/>
          <a:ext cx="9557939" cy="4938589"/>
        </p:xfrm>
        <a:graphic>
          <a:graphicData uri="http://schemas.openxmlformats.org/drawingml/2006/table">
            <a:tbl>
              <a:tblPr firstRow="1" firstCol="1" bandRow="1"/>
              <a:tblGrid>
                <a:gridCol w="38102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4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75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86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86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86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5320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Единицы измерения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Значение показателя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64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2023 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год (оценка)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2024 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2025 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2026 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34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Среднесписочная численность работающих по прогнозу СЭР Добрянского городского округа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человек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10 439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10 376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10 324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10 324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304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Темп роста фонда заработной платы работников крупных и средних предприятий и организаций по прогнозу СЭР Добрянского городского округа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108,8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108,8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108,7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108,1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21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Темп роста фонда заработной платы по прогнозу Пермского края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108,8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108,0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108,7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108,1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434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Инфляция в регионе (среднегодовой ИПЦ), % к предыдущему периоду, по прогнозу Пермского края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105,2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104,9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104,0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104,0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3" y="90510"/>
            <a:ext cx="670039" cy="90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Шаблон презентации ДМР 4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3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Шаблон презентации ДМР 4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3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0D23229-ACB3-4158-AD37-197CF91833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TM01790493[[fn=SOHO]]</Template>
  <TotalTime>0</TotalTime>
  <Words>3642</Words>
  <Application>Microsoft Office PowerPoint</Application>
  <PresentationFormat>Лист A4 (210x297 мм)</PresentationFormat>
  <Paragraphs>854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18</vt:i4>
      </vt:variant>
      <vt:variant>
        <vt:lpstr>Заголовки слайдов</vt:lpstr>
      </vt:variant>
      <vt:variant>
        <vt:i4>39</vt:i4>
      </vt:variant>
    </vt:vector>
  </HeadingPairs>
  <TitlesOfParts>
    <vt:vector size="74" baseType="lpstr">
      <vt:lpstr>Arial</vt:lpstr>
      <vt:lpstr>Book Antiqua</vt:lpstr>
      <vt:lpstr>Calibri</vt:lpstr>
      <vt:lpstr>Candara</vt:lpstr>
      <vt:lpstr>Constantia</vt:lpstr>
      <vt:lpstr>DejaVu Sans</vt:lpstr>
      <vt:lpstr>Franklin Gothic Book</vt:lpstr>
      <vt:lpstr>Franklin Gothic Medium</vt:lpstr>
      <vt:lpstr>Segoe UI Historic</vt:lpstr>
      <vt:lpstr>华文楷体</vt:lpstr>
      <vt:lpstr>Symbol</vt:lpstr>
      <vt:lpstr>Tahoma</vt:lpstr>
      <vt:lpstr>Times New Roman</vt:lpstr>
      <vt:lpstr>Tinos</vt:lpstr>
      <vt:lpstr>Tunga</vt:lpstr>
      <vt:lpstr>Wingdings 2</vt:lpstr>
      <vt:lpstr>XO Oriel</vt:lpstr>
      <vt:lpstr>Soho</vt:lpstr>
      <vt:lpstr>1_Soho</vt:lpstr>
      <vt:lpstr>Office Theme</vt:lpstr>
      <vt:lpstr>1_Office Theme</vt:lpstr>
      <vt:lpstr>2_Soho</vt:lpstr>
      <vt:lpstr>1_Шаблон презентации ДМР 4</vt:lpstr>
      <vt:lpstr>3_Шаблон презентации ДМР 4</vt:lpstr>
      <vt:lpstr>3_Soho</vt:lpstr>
      <vt:lpstr>4_Soho</vt:lpstr>
      <vt:lpstr>2_Тема Office</vt:lpstr>
      <vt:lpstr>3_Тема Office</vt:lpstr>
      <vt:lpstr>4_Тема Office</vt:lpstr>
      <vt:lpstr>6_Тема Office</vt:lpstr>
      <vt:lpstr>7_Тема Office</vt:lpstr>
      <vt:lpstr>8_Тема Office</vt:lpstr>
      <vt:lpstr>9_Тема Office</vt:lpstr>
      <vt:lpstr>5_Тема Office</vt:lpstr>
      <vt:lpstr>5_Office Theme</vt:lpstr>
      <vt:lpstr>Бюджет  Добрянского городского округа Пермского края на 2024 год и на плановый период  2025 и 2026 годов 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Доходы бюджета Добрянского городского округа </vt:lpstr>
      <vt:lpstr>СПАСИБО за внимание!</vt:lpstr>
      <vt:lpstr>Презентация PowerPoint</vt:lpstr>
      <vt:lpstr>Межбюджетные  трансферты бюджета Добрянского городского округа, млн. рублей</vt:lpstr>
      <vt:lpstr>Динамика налоговых и неналоговых доходов  в 2024-2023 годах, млн. рублей</vt:lpstr>
      <vt:lpstr>Структура бюджета Добрянского городского  округа по доходам на 2024 год, млн. руб. </vt:lpstr>
      <vt:lpstr>Презентация PowerPoint</vt:lpstr>
      <vt:lpstr>Презентация PowerPoint</vt:lpstr>
      <vt:lpstr>Особенности планирования расходов бюджета Добрянского городского округа</vt:lpstr>
      <vt:lpstr>Структура расходов бюджета Добрянского городского округа по муниципальным программам и непрограммным направлениям деятельности в 2024 году, млн. рублей </vt:lpstr>
      <vt:lpstr>Презентация PowerPoint</vt:lpstr>
      <vt:lpstr>Муниципальная программа «Функционирование и развитие системы образования»</vt:lpstr>
      <vt:lpstr>Муниципальная программа «Развитие культуры и туризма»</vt:lpstr>
      <vt:lpstr>Муниципальная программа «Развитие физической культуры, спорта и молодежной политики»</vt:lpstr>
      <vt:lpstr>Муниципальная программа «Безопасный муниципалитет»</vt:lpstr>
      <vt:lpstr>Муниципальная программа «Социальная политика»</vt:lpstr>
      <vt:lpstr>Муниципальная программа «Экономическая политика»</vt:lpstr>
      <vt:lpstr>Муниципальная программа «Развитие транспортной системы»</vt:lpstr>
      <vt:lpstr>Муниципальная программа «Управление ресурсами»</vt:lpstr>
      <vt:lpstr>Муниципальная программа «Муниципальное управление»</vt:lpstr>
      <vt:lpstr>Муниципальная программа «Развитие жилищно-коммунальной инфраструктуры»</vt:lpstr>
      <vt:lpstr>Муниципальная программа «Благоустройство территорий»</vt:lpstr>
      <vt:lpstr>Муниципальная программа «Формирование современной городской среды»</vt:lpstr>
      <vt:lpstr>Дорожный фонд Добрянского городского округа  на 2024 год, млн. рублей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2016-02-17T06:12:14Z</dcterms:created>
  <dcterms:modified xsi:type="dcterms:W3CDTF">2024-01-25T01:46:32Z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