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3" r:id="rId1"/>
    <p:sldMasterId id="2147484382" r:id="rId2"/>
    <p:sldMasterId id="2147484395" r:id="rId3"/>
    <p:sldMasterId id="2147484408" r:id="rId4"/>
    <p:sldMasterId id="2147484421" r:id="rId5"/>
  </p:sldMasterIdLst>
  <p:notesMasterIdLst>
    <p:notesMasterId r:id="rId16"/>
  </p:notesMasterIdLst>
  <p:handoutMasterIdLst>
    <p:handoutMasterId r:id="rId17"/>
  </p:handoutMasterIdLst>
  <p:sldIdLst>
    <p:sldId id="386" r:id="rId6"/>
    <p:sldId id="388" r:id="rId7"/>
    <p:sldId id="348" r:id="rId8"/>
    <p:sldId id="390" r:id="rId9"/>
    <p:sldId id="406" r:id="rId10"/>
    <p:sldId id="410" r:id="rId11"/>
    <p:sldId id="403" r:id="rId12"/>
    <p:sldId id="404" r:id="rId13"/>
    <p:sldId id="405" r:id="rId14"/>
    <p:sldId id="355" r:id="rId15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66FF"/>
    <a:srgbClr val="CCECFF"/>
    <a:srgbClr val="CCCCFF"/>
    <a:srgbClr val="9999FF"/>
    <a:srgbClr val="000099"/>
    <a:srgbClr val="800000"/>
    <a:srgbClr val="FFCC66"/>
    <a:srgbClr val="ED338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91716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07359194617225"/>
          <c:y val="0.21991075065733437"/>
          <c:w val="0.67366226667951412"/>
          <c:h val="0.66175545171597894"/>
        </c:manualLayout>
      </c:layout>
      <c:pie3DChart>
        <c:varyColors val="1"/>
        <c:ser>
          <c:idx val="0"/>
          <c:order val="0"/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rgbClr val="9999FF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rgbClr val="FF66FF"/>
              </a:solidFill>
            </c:spPr>
          </c:dPt>
          <c:dPt>
            <c:idx val="7"/>
            <c:bubble3D val="0"/>
            <c:spPr>
              <a:solidFill>
                <a:srgbClr val="2B18B8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2.6945018123082612E-3"/>
                  <c:y val="-0.148613669791250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6404750820805988"/>
                  <c:y val="7.63542376128900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6736248510328847E-3"/>
                  <c:y val="7.343990764311211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9121475279660011E-3"/>
                  <c:y val="0.145592518705651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4707067858887731E-2"/>
                  <c:y val="4.96599411659574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6412208254211834E-2"/>
                  <c:y val="4.69321846686922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1102122513761067"/>
                  <c:y val="1.78730141095433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5420046572648247"/>
                  <c:y val="-0.163876316480133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4.2480700948656649E-2"/>
                  <c:y val="-0.221139076334513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9157362612816217E-3"/>
                  <c:y val="-0.1336805974859476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3.528195032074323E-2"/>
                  <c:y val="-0.122982396649128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Лист1!$A$68:$A$77</c:f>
              <c:strCache>
                <c:ptCount val="10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Госпошлина</c:v>
                </c:pt>
                <c:pt idx="5">
                  <c:v>Земельный налог</c:v>
                </c:pt>
                <c:pt idx="6">
                  <c:v>Налог на имущество физических лиц</c:v>
                </c:pt>
                <c:pt idx="7">
                  <c:v>Доходы от использования имущества</c:v>
                </c:pt>
                <c:pt idx="8">
                  <c:v>Доходы от реализации имущества</c:v>
                </c:pt>
                <c:pt idx="9">
                  <c:v>Штрафы</c:v>
                </c:pt>
              </c:strCache>
            </c:strRef>
          </c:cat>
          <c:val>
            <c:numRef>
              <c:f>Лист1!$B$68:$B$77</c:f>
              <c:numCache>
                <c:formatCode>_-* #,##0.0_р_._-;\-* #,##0.0_р_._-;_-* "-"??_р_._-;_-@_-</c:formatCode>
                <c:ptCount val="10"/>
                <c:pt idx="0">
                  <c:v>3130.8</c:v>
                </c:pt>
                <c:pt idx="1">
                  <c:v>176</c:v>
                </c:pt>
                <c:pt idx="2">
                  <c:v>17.399999999999999</c:v>
                </c:pt>
                <c:pt idx="3">
                  <c:v>755.8</c:v>
                </c:pt>
                <c:pt idx="4">
                  <c:v>3.8</c:v>
                </c:pt>
                <c:pt idx="5">
                  <c:v>1307.5</c:v>
                </c:pt>
                <c:pt idx="6">
                  <c:v>334.3</c:v>
                </c:pt>
                <c:pt idx="7">
                  <c:v>76.400000000000006</c:v>
                </c:pt>
                <c:pt idx="8">
                  <c:v>26.9</c:v>
                </c:pt>
                <c:pt idx="9">
                  <c:v>433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6457085773067"/>
          <c:y val="0.19335351627596933"/>
          <c:w val="0.71651306139897253"/>
          <c:h val="0.805475045256409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bubble3D val="0"/>
            <c:explosion val="22"/>
          </c:dPt>
          <c:dLbls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мероприятия          14 588,1 тыс. рублей</c:v>
                </c:pt>
                <c:pt idx="1">
                  <c:v>Непрограммные мероприятия           2 792,2 тыс. рублей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14588.1</c:v>
                </c:pt>
                <c:pt idx="1">
                  <c:v>2792.2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4237997364608918"/>
          <c:y val="2.4850180045354392E-3"/>
          <c:w val="0.73587291413126499"/>
          <c:h val="0.12905490670774888"/>
        </c:manualLayout>
      </c:layout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98" i="0" baseline="0">
                <a:solidFill>
                  <a:schemeClr val="bg1"/>
                </a:solidFill>
                <a:latin typeface="Arial Cyr" pitchFamily="34" charset="0"/>
                <a:cs typeface="Arial Cyr" pitchFamily="34" charset="0"/>
              </a:defRPr>
            </a:pPr>
            <a:endParaRPr lang="ru-RU" sz="2200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</c:spPr>
    </c:title>
    <c:autoTitleDeleted val="0"/>
    <c:view3D>
      <c:rotX val="30"/>
      <c:rotY val="2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91997407402492"/>
          <c:y val="5.3816273378478191E-2"/>
          <c:w val="0.74154265503659922"/>
          <c:h val="0.683677037349369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программы бюджета Перемского сельского поселения за 2019 год, %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CC99FF"/>
              </a:solidFill>
            </c:spPr>
          </c:dPt>
          <c:dPt>
            <c:idx val="4"/>
            <c:bubble3D val="0"/>
            <c:explosion val="33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5.4387135518275842E-2"/>
                  <c:y val="9.18381513845186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6141740485056791E-2"/>
                  <c:y val="1.6628694984983341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 Комплексное развитие коммунальной инфраструктуры </a:t>
                    </a:r>
                    <a:r>
                      <a:rPr lang="en-US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5117869070353903E-2"/>
                  <c:y val="2.18506429230714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23622174173498"/>
                  <c:y val="0.138357838321072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8.8188987313409059E-2"/>
                  <c:y val="8.5244925610886188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Совершенствование системы муниципального управления 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9.6063004037820574E-2"/>
                  <c:y val="0.1157514958810244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8346580693161386E-2"/>
                  <c:y val="7.67833919108312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Культура</c:v>
                </c:pt>
                <c:pt idx="1">
                  <c:v>Комплексное развитие коммунальной инфраструктуры</c:v>
                </c:pt>
                <c:pt idx="2">
                  <c:v>Управление земельными ресурсами и имуществом</c:v>
                </c:pt>
                <c:pt idx="3">
                  <c:v>Пожарная безопасность на территории поселения</c:v>
                </c:pt>
                <c:pt idx="4">
                  <c:v>Совершенствование системы муниципального управления</c:v>
                </c:pt>
                <c:pt idx="5">
                  <c:v>Управление муниципальными финансами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2451.6</c:v>
                </c:pt>
                <c:pt idx="1">
                  <c:v>9986.2000000000007</c:v>
                </c:pt>
                <c:pt idx="2">
                  <c:v>229.4</c:v>
                </c:pt>
                <c:pt idx="3">
                  <c:v>591</c:v>
                </c:pt>
                <c:pt idx="4">
                  <c:v>55.1</c:v>
                </c:pt>
                <c:pt idx="5">
                  <c:v>1274.8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3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531596712693237E-2"/>
          <c:y val="0.12172483726144254"/>
          <c:w val="0.58954223348980228"/>
          <c:h val="0.79650062630735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Дивьинского сельского поселения за 2019 год, %</c:v>
                </c:pt>
              </c:strCache>
            </c:strRef>
          </c:tx>
          <c:explosion val="2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  <c:explosion val="41"/>
          </c:dPt>
          <c:dPt>
            <c:idx val="3"/>
            <c:bubble3D val="0"/>
            <c:explosion val="4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2.0136008378722946E-2"/>
                  <c:y val="5.45723976229600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4616291248143816E-2"/>
                  <c:y val="7.2713752924403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4820303816228233E-2"/>
                  <c:y val="1.44507591784675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3917169672057017E-2"/>
                  <c:y val="-8.77673309203420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9258838940056539E-2"/>
                  <c:y val="-5.70337066938146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3388802501947353E-2"/>
                  <c:y val="4.182246591668519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2852470877227789E-2"/>
                  <c:y val="5.2489318346574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4065</c:v>
                </c:pt>
                <c:pt idx="1">
                  <c:v>220.8</c:v>
                </c:pt>
                <c:pt idx="2">
                  <c:v>591</c:v>
                </c:pt>
                <c:pt idx="3">
                  <c:v>3927.5</c:v>
                </c:pt>
                <c:pt idx="4">
                  <c:v>6068.7</c:v>
                </c:pt>
                <c:pt idx="5">
                  <c:v>2414.5</c:v>
                </c:pt>
                <c:pt idx="6">
                  <c:v>92.8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65420531955550754"/>
          <c:y val="0.17902217832206735"/>
          <c:w val="0.33537194517351998"/>
          <c:h val="0.80572638430346699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1.59624E-7</cdr:y>
    </cdr:from>
    <cdr:to>
      <cdr:x>0.08403</cdr:x>
      <cdr:y>0.14942</cdr:y>
    </cdr:to>
    <cdr:pic>
      <cdr:nvPicPr>
        <cdr:cNvPr id="2" name="Picture 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1"/>
          <a:ext cx="720080" cy="9361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pic>
  </cdr:relSizeAnchor>
  <cdr:relSizeAnchor xmlns:cdr="http://schemas.openxmlformats.org/drawingml/2006/chartDrawing">
    <cdr:from>
      <cdr:x>0.08403</cdr:x>
      <cdr:y>0.00716</cdr:y>
    </cdr:from>
    <cdr:to>
      <cdr:x>1</cdr:x>
      <cdr:y>0.12104</cdr:y>
    </cdr:to>
    <cdr:sp macro="" textlink="">
      <cdr:nvSpPr>
        <cdr:cNvPr id="3" name="Text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0080" y="44505"/>
          <a:ext cx="7849245" cy="70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lvl="0" algn="ctr">
            <a:tabLst/>
          </a:pPr>
          <a:r>
            <a: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rPr>
            <a:t>Исполнение расходов </a:t>
          </a:r>
          <a:r>
            <a:rPr lang="ru-RU" sz="2000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rPr>
            <a:t>бюджета </a:t>
          </a:r>
          <a:r>
            <a: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rPr>
            <a:t>Дивьинского сельского поселения за 2019 год по функциональной (отраслевой) структуре, %</a:t>
          </a:r>
          <a:endParaRPr lang="ru-RU" sz="2000" b="1" dirty="0">
            <a:solidFill>
              <a:prstClr val="black"/>
            </a:solidFill>
            <a:latin typeface="Times New Roman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54" cy="490373"/>
          </a:xfrm>
          <a:prstGeom prst="rect">
            <a:avLst/>
          </a:prstGeom>
        </p:spPr>
        <p:txBody>
          <a:bodyPr vert="horz" lIns="89654" tIns="44828" rIns="89654" bIns="448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54" y="1"/>
            <a:ext cx="2919454" cy="490373"/>
          </a:xfrm>
          <a:prstGeom prst="rect">
            <a:avLst/>
          </a:prstGeom>
        </p:spPr>
        <p:txBody>
          <a:bodyPr vert="horz" lIns="89654" tIns="44828" rIns="89654" bIns="448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D55FB5-ADA5-483C-B444-FFCB548195F5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07711"/>
            <a:ext cx="2919454" cy="490372"/>
          </a:xfrm>
          <a:prstGeom prst="rect">
            <a:avLst/>
          </a:prstGeom>
        </p:spPr>
        <p:txBody>
          <a:bodyPr vert="horz" lIns="89654" tIns="44828" rIns="89654" bIns="448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54" y="9307711"/>
            <a:ext cx="2919454" cy="490372"/>
          </a:xfrm>
          <a:prstGeom prst="rect">
            <a:avLst/>
          </a:prstGeom>
        </p:spPr>
        <p:txBody>
          <a:bodyPr vert="horz" lIns="89654" tIns="44828" rIns="89654" bIns="448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342A8-F9D1-40DF-89C9-72785B71D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8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54" cy="490373"/>
          </a:xfrm>
          <a:prstGeom prst="rect">
            <a:avLst/>
          </a:prstGeom>
        </p:spPr>
        <p:txBody>
          <a:bodyPr vert="horz" lIns="94459" tIns="47229" rIns="94459" bIns="47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54" y="1"/>
            <a:ext cx="2919454" cy="490373"/>
          </a:xfrm>
          <a:prstGeom prst="rect">
            <a:avLst/>
          </a:prstGeom>
        </p:spPr>
        <p:txBody>
          <a:bodyPr vert="horz" lIns="94459" tIns="47229" rIns="94459" bIns="47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F878790-CB71-4A2B-9FFC-3EEAD55F8438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5013"/>
            <a:ext cx="49006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9" tIns="47229" rIns="94459" bIns="4722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00" y="4654634"/>
            <a:ext cx="5387365" cy="4410228"/>
          </a:xfrm>
          <a:prstGeom prst="rect">
            <a:avLst/>
          </a:prstGeom>
        </p:spPr>
        <p:txBody>
          <a:bodyPr vert="horz" lIns="94459" tIns="47229" rIns="94459" bIns="4722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07711"/>
            <a:ext cx="2919454" cy="490372"/>
          </a:xfrm>
          <a:prstGeom prst="rect">
            <a:avLst/>
          </a:prstGeom>
        </p:spPr>
        <p:txBody>
          <a:bodyPr vert="horz" lIns="94459" tIns="47229" rIns="94459" bIns="47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54" y="9307711"/>
            <a:ext cx="2919454" cy="490372"/>
          </a:xfrm>
          <a:prstGeom prst="rect">
            <a:avLst/>
          </a:prstGeom>
        </p:spPr>
        <p:txBody>
          <a:bodyPr vert="horz" lIns="94459" tIns="47229" rIns="94459" bIns="47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02FED69-E882-4765-AE73-92658F46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53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0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4748-5B75-4EEF-B98A-48953055AF79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DE576-E26B-486C-94C0-0E770A46C65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4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8401-B5A5-430F-91EB-F88DD6A008BB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F4995-79B9-4C13-9FD4-4BFE0DD8803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FBA87-EB0E-4B02-B14C-B71119FCC1CF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68092-9534-4256-8A75-35EA33B5BB7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58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8889-DF0C-45A8-BFB9-476F611740F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30D2-A96D-4D14-8964-28A7FF44DB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871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4748-5B75-4EEF-B98A-48953055AF79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DE576-E26B-486C-94C0-0E770A46C65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0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510D6-9BED-4046-9B60-3828CE54AF3E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382D-F703-4A1B-833B-77997217490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928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86FE6-EB55-46E8-8985-0025239A0140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1155-7051-4DE0-BB64-E40B822439F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33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72E-693A-461C-8752-BD473C96CBD7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35C7C-3968-4F42-9980-6F2B1E6296D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93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69D04-E031-4F1F-AFDD-F3E03579307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49B-9F2D-4931-83ED-5C5CC7D275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01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3962-CDD8-4C1C-ACA9-4FF22707EFD0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3C17-8862-49F8-B89E-81FFF7FA86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505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9757A-4942-4947-9430-68C7DF893FF3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9B2C-34AF-43D4-9E5A-135D5E8DFC3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8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510D6-9BED-4046-9B60-3828CE54AF3E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382D-F703-4A1B-833B-77997217490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53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16EFE-143B-42B2-B848-93815170C3B4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C501A-8D6D-4494-B812-66C3D3DB53F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13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E88C-0C79-42F8-8B9F-681AFF3D2FE1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F7E7-C6BD-4C0C-BA0A-C4E9F483F1E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03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8401-B5A5-430F-91EB-F88DD6A008BB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F4995-79B9-4C13-9FD4-4BFE0DD8803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134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FBA87-EB0E-4B02-B14C-B71119FCC1CF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68092-9534-4256-8A75-35EA33B5BB7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92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8889-DF0C-45A8-BFB9-476F611740F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30D2-A96D-4D14-8964-28A7FF44DB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27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4748-5B75-4EEF-B98A-48953055AF79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DE576-E26B-486C-94C0-0E770A46C65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84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510D6-9BED-4046-9B60-3828CE54AF3E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382D-F703-4A1B-833B-77997217490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74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86FE6-EB55-46E8-8985-0025239A0140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1155-7051-4DE0-BB64-E40B822439F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05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72E-693A-461C-8752-BD473C96CBD7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35C7C-3968-4F42-9980-6F2B1E6296D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6388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69D04-E031-4F1F-AFDD-F3E03579307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49B-9F2D-4931-83ED-5C5CC7D275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01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86FE6-EB55-46E8-8985-0025239A0140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1155-7051-4DE0-BB64-E40B822439F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1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3962-CDD8-4C1C-ACA9-4FF22707EFD0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3C17-8862-49F8-B89E-81FFF7FA86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312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9757A-4942-4947-9430-68C7DF893FF3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9B2C-34AF-43D4-9E5A-135D5E8DFC3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498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16EFE-143B-42B2-B848-93815170C3B4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C501A-8D6D-4494-B812-66C3D3DB53F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109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E88C-0C79-42F8-8B9F-681AFF3D2FE1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F7E7-C6BD-4C0C-BA0A-C4E9F483F1E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888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8401-B5A5-430F-91EB-F88DD6A008BB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F4995-79B9-4C13-9FD4-4BFE0DD8803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736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FBA87-EB0E-4B02-B14C-B71119FCC1CF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68092-9534-4256-8A75-35EA33B5BB7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710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8889-DF0C-45A8-BFB9-476F611740F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30D2-A96D-4D14-8964-28A7FF44DB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884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4748-5B75-4EEF-B98A-48953055AF79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DE576-E26B-486C-94C0-0E770A46C65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6076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510D6-9BED-4046-9B60-3828CE54AF3E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382D-F703-4A1B-833B-77997217490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195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86FE6-EB55-46E8-8985-0025239A0140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1155-7051-4DE0-BB64-E40B822439F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72E-693A-461C-8752-BD473C96CBD7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35C7C-3968-4F42-9980-6F2B1E6296D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44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72E-693A-461C-8752-BD473C96CBD7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35C7C-3968-4F42-9980-6F2B1E6296D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16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69D04-E031-4F1F-AFDD-F3E03579307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49B-9F2D-4931-83ED-5C5CC7D275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274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3962-CDD8-4C1C-ACA9-4FF22707EFD0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3C17-8862-49F8-B89E-81FFF7FA86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399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9757A-4942-4947-9430-68C7DF893FF3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9B2C-34AF-43D4-9E5A-135D5E8DFC3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6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16EFE-143B-42B2-B848-93815170C3B4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C501A-8D6D-4494-B812-66C3D3DB53F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749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E88C-0C79-42F8-8B9F-681AFF3D2FE1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F7E7-C6BD-4C0C-BA0A-C4E9F483F1E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64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8401-B5A5-430F-91EB-F88DD6A008BB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F4995-79B9-4C13-9FD4-4BFE0DD8803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1739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FBA87-EB0E-4B02-B14C-B71119FCC1CF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68092-9534-4256-8A75-35EA33B5BB7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0573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8889-DF0C-45A8-BFB9-476F611740F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30D2-A96D-4D14-8964-28A7FF44DB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131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B55A7-6CD4-4E43-A385-826C271E191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807E9-4032-45CC-8C38-156E02FE281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69D04-E031-4F1F-AFDD-F3E03579307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49B-9F2D-4931-83ED-5C5CC7D275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684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4B2E2-CEAB-4197-A9BE-AF4B70FD4BCA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8D3D-3BF3-4DFC-8F6A-B66C26935F5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99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2E154-BD86-4E0D-8476-5A17933E954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EF14-F8A8-42F7-B3DC-37F82D1143D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38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4135-4977-4A6E-85C7-25C9A8B60B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EF1CD-B293-49DA-BF8A-B43FB5993DA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0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A9E9D-FD6E-4C5C-ACC6-4F363E902B7E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DAE55-2F51-4596-ABE1-A957964B3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2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3184D-C835-435D-A02F-75FB27EB1FBF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B0112-3557-4078-AE35-3B175873944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65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24F82-48F3-4FE2-AB3C-989AAD289A3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87243-B929-45E8-BC17-0AFB805B714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0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683666-DB6E-4D7B-8D41-F5B8E709756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82250-6100-462E-BF1E-F0A7DBE4026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7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2142B-4408-4D5B-8B71-6E9BF806E21E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EA50C-2E44-4209-BA8D-77EF82E2126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14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DEDE2-FE7C-4532-B5E7-4E4A0CA5329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248FB-D2EC-4001-BBEA-A1EA97DB73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49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84603-E585-42DB-8AC6-FDDCCF7509CB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062FB-51ED-4DBB-8F42-A9DF6EC52D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38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3962-CDD8-4C1C-ACA9-4FF22707EFD0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3C17-8862-49F8-B89E-81FFF7FA86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4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9757A-4942-4947-9430-68C7DF893FF3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9B2C-34AF-43D4-9E5A-135D5E8DFC3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9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16EFE-143B-42B2-B848-93815170C3B4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C501A-8D6D-4494-B812-66C3D3DB53F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E88C-0C79-42F8-8B9F-681AFF3D2FE1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F7E7-C6BD-4C0C-BA0A-C4E9F483F1E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1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C780ABF-1A91-4355-9776-77D0B4DDDC6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9145001-EBDD-49B8-BE1D-6151682008A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6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  <p:sldLayoutId id="2147484355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C780ABF-1A91-4355-9776-77D0B4DDDC6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9145001-EBDD-49B8-BE1D-6151682008A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  <p:sldLayoutId id="2147484394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C780ABF-1A91-4355-9776-77D0B4DDDC6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9145001-EBDD-49B8-BE1D-6151682008A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6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  <p:sldLayoutId id="2147484407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C780ABF-1A91-4355-9776-77D0B4DDDC6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>
                <a:defRPr/>
              </a:pPr>
              <a:t>20.05.2020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9145001-EBDD-49B8-BE1D-6151682008A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9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  <p:sldLayoutId id="2147484418" r:id="rId10"/>
    <p:sldLayoutId id="2147484419" r:id="rId11"/>
    <p:sldLayoutId id="2147484420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A6C269-CCE4-4342-BE8C-987469BC68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20.05.2020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5F28841-3946-406E-8A0E-A27D1088073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8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2915816" y="2492896"/>
            <a:ext cx="5832648" cy="4104456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4500" b="1" i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об исполнении </a:t>
            </a:r>
            <a:r>
              <a:rPr lang="ru-RU" sz="4500" b="1" i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бюджета Дивьинского сельского поселения</a:t>
            </a:r>
            <a:r>
              <a:rPr lang="ru-RU" sz="4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664296" cy="3296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00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1547813" y="27082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Franklin Gothic Book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3568" y="476672"/>
            <a:ext cx="77768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Исполнение бюджета </a:t>
            </a:r>
            <a:r>
              <a:rPr lang="ru-RU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Дивьинского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сельского поселения</a:t>
            </a:r>
            <a:b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за 2019 год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50908"/>
              </p:ext>
            </p:extLst>
          </p:nvPr>
        </p:nvGraphicFramePr>
        <p:xfrm>
          <a:off x="683567" y="1340768"/>
          <a:ext cx="7776865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189"/>
                <a:gridCol w="1964319"/>
                <a:gridCol w="1930645"/>
                <a:gridCol w="1900712"/>
              </a:tblGrid>
              <a:tr h="4320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Параметры бюджета, тыс. рублей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17 344,5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17 380,3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249289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Бюджет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Дивьинского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сельского поселения по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доходам выполнен в целом к утвержденному годовому плану 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94,4%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64919"/>
              </p:ext>
            </p:extLst>
          </p:nvPr>
        </p:nvGraphicFramePr>
        <p:xfrm>
          <a:off x="642119" y="3152534"/>
          <a:ext cx="7818313" cy="3083381"/>
        </p:xfrm>
        <a:graphic>
          <a:graphicData uri="http://schemas.openxmlformats.org/drawingml/2006/table">
            <a:tbl>
              <a:tblPr/>
              <a:tblGrid>
                <a:gridCol w="1985665"/>
                <a:gridCol w="2016224"/>
                <a:gridCol w="1944216"/>
                <a:gridCol w="187220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7 275,2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6 263,9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86,1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11 585,8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11 585,8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100,0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возвратов и возврат остатков субсидий и субвенций прошлых лет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-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481,8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- 505,2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4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18 379,2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17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344,5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94,4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1</a:t>
            </a:r>
            <a:endParaRPr lang="ru-RU" sz="1000" dirty="0"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41" y="123110"/>
            <a:ext cx="6480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8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14348" y="285728"/>
            <a:ext cx="834519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Поступление доходов в бюджет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Дивьинского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сельского поселения за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2019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год, тыс. рублей</a:t>
            </a:r>
            <a:b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960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066525"/>
              </p:ext>
            </p:extLst>
          </p:nvPr>
        </p:nvGraphicFramePr>
        <p:xfrm>
          <a:off x="221741" y="1196752"/>
          <a:ext cx="8640961" cy="5333135"/>
        </p:xfrm>
        <a:graphic>
          <a:graphicData uri="http://schemas.openxmlformats.org/drawingml/2006/table">
            <a:tbl>
              <a:tblPr/>
              <a:tblGrid>
                <a:gridCol w="3243222"/>
                <a:gridCol w="1505872"/>
                <a:gridCol w="1494109"/>
                <a:gridCol w="1216207"/>
                <a:gridCol w="1181551"/>
              </a:tblGrid>
              <a:tr h="50405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623,4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492,6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173,3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176,0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101,6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17,5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49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850,0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334,3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515,7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11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638,5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755,8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118,4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406,9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307,5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- 99,4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92,9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Доходы от оказания платных услуг и компенсации затрат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использования имущества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76,4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реализации имущества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26,9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433,0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433,0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1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ДОХОДОВ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275,2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263,9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- 1011,3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2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11 585,8 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585,8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возвратов и возврат остатков субсидий и субвенций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481,8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- 505,2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- 23,4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18 379,2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17 344,5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- 1034,7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1568" y="507450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2</a:t>
            </a:r>
            <a:endParaRPr lang="ru-RU" sz="1000" dirty="0"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41" y="123110"/>
            <a:ext cx="677851" cy="857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358146"/>
              </p:ext>
            </p:extLst>
          </p:nvPr>
        </p:nvGraphicFramePr>
        <p:xfrm>
          <a:off x="545778" y="1340768"/>
          <a:ext cx="798666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1115616" y="404664"/>
            <a:ext cx="741682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tabLst/>
              <a:defRPr/>
            </a:pP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в </a:t>
            </a:r>
            <a:r>
              <a:rPr lang="ru-RU" sz="2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3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41" y="123110"/>
            <a:ext cx="648072" cy="857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0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9632" y="383706"/>
            <a:ext cx="7440795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Дивьинского сельского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поселения за 2019 год</a:t>
            </a: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07120812"/>
              </p:ext>
            </p:extLst>
          </p:nvPr>
        </p:nvGraphicFramePr>
        <p:xfrm>
          <a:off x="755576" y="1988840"/>
          <a:ext cx="79441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134076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Всего исполнено расходов на сумму 17 380,3 тыс. рублей, из которых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82" y="157919"/>
            <a:ext cx="811450" cy="1038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4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1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05491884"/>
              </p:ext>
            </p:extLst>
          </p:nvPr>
        </p:nvGraphicFramePr>
        <p:xfrm>
          <a:off x="635928" y="1196753"/>
          <a:ext cx="8064499" cy="5445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41" y="252776"/>
            <a:ext cx="648072" cy="87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5" y="252777"/>
            <a:ext cx="75848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cs typeface="Times New Roman" panose="02020603050405020304" pitchFamily="18" charset="0"/>
              </a:rPr>
              <a:t>Структура расходов бюджета поселения в разрезе муниципальных программ за 2019 год, %</a:t>
            </a:r>
          </a:p>
        </p:txBody>
      </p:sp>
      <p:sp>
        <p:nvSpPr>
          <p:cNvPr id="6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5</a:t>
            </a:r>
          </a:p>
        </p:txBody>
      </p:sp>
    </p:spTree>
    <p:extLst>
      <p:ext uri="{BB962C8B-B14F-4D97-AF65-F5344CB8AC3E}">
        <p14:creationId xmlns:p14="http://schemas.microsoft.com/office/powerpoint/2010/main" val="253727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55576" y="252777"/>
            <a:ext cx="8064896" cy="93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Расходы бюджета </a:t>
            </a:r>
            <a:r>
              <a:rPr lang="ru-RU" b="1" dirty="0" smtClean="0">
                <a:solidFill>
                  <a:prstClr val="black"/>
                </a:solidFill>
              </a:rPr>
              <a:t>Дивьинского сельского поселения </a:t>
            </a:r>
            <a:r>
              <a:rPr lang="ru-RU" b="1" dirty="0">
                <a:solidFill>
                  <a:prstClr val="black"/>
                </a:solidFill>
              </a:rPr>
              <a:t>за 2019 год</a:t>
            </a:r>
          </a:p>
          <a:p>
            <a:pPr lvl="0" algn="ctr"/>
            <a:r>
              <a:rPr lang="ru-RU" b="1" dirty="0">
                <a:solidFill>
                  <a:prstClr val="black"/>
                </a:solidFill>
              </a:rPr>
              <a:t>в разрезе функциональной (отраслевой) структуры расходов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8760" y="1047750"/>
            <a:ext cx="100171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9" name="Group 9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78442648"/>
              </p:ext>
            </p:extLst>
          </p:nvPr>
        </p:nvGraphicFramePr>
        <p:xfrm>
          <a:off x="221741" y="1341438"/>
          <a:ext cx="8598730" cy="4947367"/>
        </p:xfrm>
        <a:graphic>
          <a:graphicData uri="http://schemas.openxmlformats.org/drawingml/2006/table">
            <a:tbl>
              <a:tblPr/>
              <a:tblGrid>
                <a:gridCol w="4169388"/>
                <a:gridCol w="1107336"/>
                <a:gridCol w="1107335"/>
                <a:gridCol w="1107335"/>
                <a:gridCol w="1107336"/>
              </a:tblGrid>
              <a:tr h="60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Cyr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исполнено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4 346,3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4 065,0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4 005,3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3 927,5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6 403,5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6 068,7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2 566,3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18 389,5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17 380,3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1 009,2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40" y="252777"/>
            <a:ext cx="749859" cy="93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6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48668764"/>
              </p:ext>
            </p:extLst>
          </p:nvPr>
        </p:nvGraphicFramePr>
        <p:xfrm>
          <a:off x="395536" y="375888"/>
          <a:ext cx="8569325" cy="6215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7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9609458"/>
              </p:ext>
            </p:extLst>
          </p:nvPr>
        </p:nvGraphicFramePr>
        <p:xfrm>
          <a:off x="602027" y="1334562"/>
          <a:ext cx="8146436" cy="5190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161"/>
                <a:gridCol w="1169227"/>
                <a:gridCol w="1091279"/>
                <a:gridCol w="1206769"/>
              </a:tblGrid>
              <a:tr h="960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 муниципального дорожного фонда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5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Паспортизация дорог общего пользования местного значения в пределах населенных пунктов поселения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245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автомобильных дорог и инженерных сооружений на них в границах поселения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914,0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2 914,0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3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Межбюджетные трансферты, передаваемые бюджету муниципального района на исполнение части полномочий по обеспечению ремонта автомобильных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97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Ремонт автомобильных дорог и инженерных сооружений на них в границах поселения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831,5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753,7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Проектирование,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строительство (реконструкция), капитальный ремонт и ремонт автомобильных дорог общего пользования местного значения, находящихся на территории Пермского края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148,6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148,6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144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4 005,3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3 927,5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394" name="TextBox 3"/>
          <p:cNvSpPr txBox="1">
            <a:spLocks noChangeArrowheads="1"/>
          </p:cNvSpPr>
          <p:nvPr/>
        </p:nvSpPr>
        <p:spPr bwMode="auto">
          <a:xfrm>
            <a:off x="1043608" y="252777"/>
            <a:ext cx="76328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Дорожный  фонд 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Дивьинского сельского поселения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2019 году</a:t>
            </a:r>
            <a:endParaRPr lang="ru-RU" altLang="ru-RU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91" y="196452"/>
            <a:ext cx="6480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8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6112</TotalTime>
  <Words>617</Words>
  <Application>Microsoft Office PowerPoint</Application>
  <PresentationFormat>Экран (4:3)</PresentationFormat>
  <Paragraphs>230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2_Воздушный поток</vt:lpstr>
      <vt:lpstr>5_Воздушный поток</vt:lpstr>
      <vt:lpstr>6_Воздушный поток</vt:lpstr>
      <vt:lpstr>7_Воздушный поток</vt:lpstr>
      <vt:lpstr>Воздушный поток</vt:lpstr>
      <vt:lpstr>Отчет об исполнении бюджета Дивьинского сельского поселения за 2019 год</vt:lpstr>
      <vt:lpstr>Презентация PowerPoint</vt:lpstr>
      <vt:lpstr>Презентация PowerPoint</vt:lpstr>
      <vt:lpstr>Презентация PowerPoint</vt:lpstr>
      <vt:lpstr>Расходы бюджета Дивьинского сельского поселения за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Добрянский муниципальный район!</dc:title>
  <dc:creator>Paradise</dc:creator>
  <cp:lastModifiedBy>Malgina</cp:lastModifiedBy>
  <cp:revision>484</cp:revision>
  <cp:lastPrinted>2020-05-19T13:38:32Z</cp:lastPrinted>
  <dcterms:created xsi:type="dcterms:W3CDTF">2012-10-26T09:26:12Z</dcterms:created>
  <dcterms:modified xsi:type="dcterms:W3CDTF">2020-05-20T03:56:03Z</dcterms:modified>
</cp:coreProperties>
</file>