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43" r:id="rId1"/>
    <p:sldMasterId id="2147484382" r:id="rId2"/>
    <p:sldMasterId id="2147484395" r:id="rId3"/>
    <p:sldMasterId id="2147484408" r:id="rId4"/>
    <p:sldMasterId id="2147484421" r:id="rId5"/>
  </p:sldMasterIdLst>
  <p:notesMasterIdLst>
    <p:notesMasterId r:id="rId16"/>
  </p:notesMasterIdLst>
  <p:handoutMasterIdLst>
    <p:handoutMasterId r:id="rId17"/>
  </p:handoutMasterIdLst>
  <p:sldIdLst>
    <p:sldId id="386" r:id="rId6"/>
    <p:sldId id="388" r:id="rId7"/>
    <p:sldId id="348" r:id="rId8"/>
    <p:sldId id="390" r:id="rId9"/>
    <p:sldId id="406" r:id="rId10"/>
    <p:sldId id="410" r:id="rId11"/>
    <p:sldId id="403" r:id="rId12"/>
    <p:sldId id="404" r:id="rId13"/>
    <p:sldId id="405" r:id="rId14"/>
    <p:sldId id="355" r:id="rId15"/>
  </p:sldIdLst>
  <p:sldSz cx="9144000" cy="6858000" type="screen4x3"/>
  <p:notesSz cx="6735763" cy="9799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Пользователь" initials="П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FF"/>
    <a:srgbClr val="FF66FF"/>
    <a:srgbClr val="CCECFF"/>
    <a:srgbClr val="CCCCFF"/>
    <a:srgbClr val="9999FF"/>
    <a:srgbClr val="000099"/>
    <a:srgbClr val="800000"/>
    <a:srgbClr val="FFCC66"/>
    <a:srgbClr val="ED338C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5" autoAdjust="0"/>
    <p:restoredTop sz="91716" autoAdjust="0"/>
  </p:normalViewPr>
  <p:slideViewPr>
    <p:cSldViewPr>
      <p:cViewPr varScale="1">
        <p:scale>
          <a:sx n="107" d="100"/>
          <a:sy n="107" d="100"/>
        </p:scale>
        <p:origin x="-173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20"/>
      <c:rotY val="34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3307359194617225"/>
          <c:y val="0.21991075065733437"/>
          <c:w val="0.67366226667951412"/>
          <c:h val="0.66175545171597894"/>
        </c:manualLayout>
      </c:layout>
      <c:pie3DChart>
        <c:varyColors val="1"/>
        <c:ser>
          <c:idx val="0"/>
          <c:order val="0"/>
          <c:explosion val="16"/>
          <c:dPt>
            <c:idx val="0"/>
            <c:bubble3D val="0"/>
            <c:spPr>
              <a:solidFill>
                <a:srgbClr val="FFFF00"/>
              </a:solidFill>
            </c:spPr>
          </c:dPt>
          <c:dPt>
            <c:idx val="1"/>
            <c:bubble3D val="0"/>
            <c:spPr>
              <a:solidFill>
                <a:schemeClr val="accent2"/>
              </a:solidFill>
            </c:spPr>
          </c:dPt>
          <c:dPt>
            <c:idx val="2"/>
            <c:bubble3D val="0"/>
            <c:spPr>
              <a:solidFill>
                <a:srgbClr val="9999FF"/>
              </a:solidFill>
            </c:spPr>
          </c:dPt>
          <c:dPt>
            <c:idx val="3"/>
            <c:bubble3D val="0"/>
            <c:spPr>
              <a:solidFill>
                <a:schemeClr val="accent4">
                  <a:lumMod val="75000"/>
                </a:schemeClr>
              </a:solidFill>
            </c:spPr>
          </c:dPt>
          <c:dPt>
            <c:idx val="4"/>
            <c:bubble3D val="0"/>
            <c:spPr>
              <a:solidFill>
                <a:schemeClr val="accent5">
                  <a:lumMod val="75000"/>
                </a:schemeClr>
              </a:solidFill>
            </c:spPr>
          </c:dPt>
          <c:dPt>
            <c:idx val="5"/>
            <c:bubble3D val="0"/>
            <c:spPr>
              <a:solidFill>
                <a:srgbClr val="FF66FF"/>
              </a:solidFill>
            </c:spPr>
          </c:dPt>
          <c:dPt>
            <c:idx val="7"/>
            <c:bubble3D val="0"/>
            <c:spPr>
              <a:solidFill>
                <a:srgbClr val="2B18B8"/>
              </a:solidFill>
            </c:spPr>
          </c:dPt>
          <c:dPt>
            <c:idx val="8"/>
            <c:bubble3D val="0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2.6945018123082612E-3"/>
                  <c:y val="-0.1486136697912504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.16404750820805988"/>
                  <c:y val="7.6354237612890036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3.6736248510328847E-3"/>
                  <c:y val="7.343990764311211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3.9121475279660011E-3"/>
                  <c:y val="0.14559251870565107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2.4707067858887731E-2"/>
                  <c:y val="4.9659941165957407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3.6412208254211834E-2"/>
                  <c:y val="4.693218466869220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0.11102122513761067"/>
                  <c:y val="1.7873014109543384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0.15420046572648247"/>
                  <c:y val="-0.1638763164801334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8"/>
              <c:layout>
                <c:manualLayout>
                  <c:x val="-4.2480700948656649E-2"/>
                  <c:y val="-0.2211390763345135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2.9157362612816217E-3"/>
                  <c:y val="-0.1336805974859476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3.528195032074323E-2"/>
                  <c:y val="-0.1229823966491284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3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Лист1!$A$68:$A$77</c:f>
              <c:strCache>
                <c:ptCount val="10"/>
                <c:pt idx="0">
                  <c:v>Налог на доходы физических лиц</c:v>
                </c:pt>
                <c:pt idx="1">
                  <c:v>Акцизы</c:v>
                </c:pt>
                <c:pt idx="2">
                  <c:v>Налоги на совокупный доход</c:v>
                </c:pt>
                <c:pt idx="3">
                  <c:v>Транспортный налог</c:v>
                </c:pt>
                <c:pt idx="4">
                  <c:v>Госпошлина</c:v>
                </c:pt>
                <c:pt idx="5">
                  <c:v>Земельный налог</c:v>
                </c:pt>
                <c:pt idx="6">
                  <c:v>Налог на имущество физических лиц</c:v>
                </c:pt>
                <c:pt idx="7">
                  <c:v>Доходы от использования имущества</c:v>
                </c:pt>
                <c:pt idx="8">
                  <c:v>Доходы от реализации имущества</c:v>
                </c:pt>
                <c:pt idx="9">
                  <c:v>Штрафы</c:v>
                </c:pt>
              </c:strCache>
            </c:strRef>
          </c:cat>
          <c:val>
            <c:numRef>
              <c:f>Лист1!$B$68:$B$77</c:f>
              <c:numCache>
                <c:formatCode>_-* #,##0.0_р_._-;\-* #,##0.0_р_._-;_-* "-"??_р_._-;_-@_-</c:formatCode>
                <c:ptCount val="10"/>
                <c:pt idx="0">
                  <c:v>3130.8</c:v>
                </c:pt>
                <c:pt idx="1">
                  <c:v>176</c:v>
                </c:pt>
                <c:pt idx="2">
                  <c:v>17.399999999999999</c:v>
                </c:pt>
                <c:pt idx="3">
                  <c:v>755.8</c:v>
                </c:pt>
                <c:pt idx="4">
                  <c:v>3.8</c:v>
                </c:pt>
                <c:pt idx="5">
                  <c:v>1307.5</c:v>
                </c:pt>
                <c:pt idx="6">
                  <c:v>334.3</c:v>
                </c:pt>
                <c:pt idx="7">
                  <c:v>76.400000000000006</c:v>
                </c:pt>
                <c:pt idx="8">
                  <c:v>26.9</c:v>
                </c:pt>
                <c:pt idx="9">
                  <c:v>433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393">
          <a:noFill/>
        </a:ln>
      </c:spPr>
    </c:plotArea>
    <c:plotVisOnly val="1"/>
    <c:dispBlanksAs val="zero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1656457085773067"/>
          <c:y val="0.19335351627596933"/>
          <c:w val="0.71651306139897253"/>
          <c:h val="0.8054750452564094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6"/>
          <c:dPt>
            <c:idx val="0"/>
            <c:bubble3D val="0"/>
            <c:spPr>
              <a:solidFill>
                <a:schemeClr val="bg2">
                  <a:lumMod val="50000"/>
                </a:schemeClr>
              </a:solidFill>
            </c:spPr>
          </c:dPt>
          <c:dPt>
            <c:idx val="1"/>
            <c:bubble3D val="0"/>
            <c:explosion val="22"/>
          </c:dPt>
          <c:dLbls>
            <c:numFmt formatCode="0.0%" sourceLinked="0"/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Программные мероприятия          14 588,1 тыс. рублей</c:v>
                </c:pt>
                <c:pt idx="1">
                  <c:v>Непрограммные мероприятия           2 792,2 тыс. рублей</c:v>
                </c:pt>
              </c:strCache>
            </c:strRef>
          </c:cat>
          <c:val>
            <c:numRef>
              <c:f>Лист1!$B$2:$B$3</c:f>
              <c:numCache>
                <c:formatCode>#,##0.0</c:formatCode>
                <c:ptCount val="2"/>
                <c:pt idx="0">
                  <c:v>14588.1</c:v>
                </c:pt>
                <c:pt idx="1">
                  <c:v>2792.2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0"/>
        <c:txPr>
          <a:bodyPr/>
          <a:lstStyle/>
          <a:p>
            <a:pPr>
              <a:defRPr sz="180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80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14237997364608918"/>
          <c:y val="2.4850180045354392E-3"/>
          <c:w val="0.73587291413126499"/>
          <c:h val="0.12905490670774888"/>
        </c:manualLayout>
      </c:layout>
      <c:overlay val="0"/>
      <c:txPr>
        <a:bodyPr/>
        <a:lstStyle/>
        <a:p>
          <a:pPr>
            <a:defRPr sz="1500" baseline="0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398" i="0" baseline="0">
                <a:solidFill>
                  <a:schemeClr val="bg1"/>
                </a:solidFill>
                <a:latin typeface="Arial Cyr" pitchFamily="34" charset="0"/>
                <a:cs typeface="Arial Cyr" pitchFamily="34" charset="0"/>
              </a:defRPr>
            </a:pPr>
            <a:endParaRPr lang="ru-RU" sz="2200" i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</c:spPr>
    </c:title>
    <c:autoTitleDeleted val="0"/>
    <c:view3D>
      <c:rotX val="30"/>
      <c:rotY val="21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091997407402492"/>
          <c:y val="5.3816273378478191E-2"/>
          <c:w val="0.74154265503659922"/>
          <c:h val="0.6836770373493696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Муниципальные программы бюджета Перемского сельского поселения за 2019 год, %</c:v>
                </c:pt>
              </c:strCache>
            </c:strRef>
          </c:tx>
          <c:explosion val="25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  <c:spPr>
              <a:solidFill>
                <a:srgbClr val="CC99FF"/>
              </a:solidFill>
            </c:spPr>
          </c:dPt>
          <c:dPt>
            <c:idx val="4"/>
            <c:bubble3D val="0"/>
            <c:explosion val="33"/>
            <c:spPr>
              <a:solidFill>
                <a:srgbClr val="FF0000"/>
              </a:solidFill>
            </c:spPr>
          </c:dPt>
          <c:dPt>
            <c:idx val="5"/>
            <c:bubble3D val="0"/>
            <c:spPr>
              <a:solidFill>
                <a:srgbClr val="FFC000"/>
              </a:solidFill>
            </c:spPr>
          </c:dPt>
          <c:dLbls>
            <c:dLbl>
              <c:idx val="0"/>
              <c:layout>
                <c:manualLayout>
                  <c:x val="-5.4387135518275842E-2"/>
                  <c:y val="9.1838151384518646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6.6141740485056791E-2"/>
                  <c:y val="1.6628694984983341E-2"/>
                </c:manualLayout>
              </c:layout>
              <c:tx>
                <c:rich>
                  <a:bodyPr/>
                  <a:lstStyle/>
                  <a:p>
                    <a:r>
                      <a:rPr lang="ru-RU" sz="1100" dirty="0" smtClean="0">
                        <a:effectLst/>
                        <a:latin typeface="Times New Roman" pitchFamily="18" charset="0"/>
                        <a:cs typeface="Times New Roman" pitchFamily="18" charset="0"/>
                      </a:rPr>
                      <a:t> Комплексное развитие коммунальной инфраструктуры </a:t>
                    </a:r>
                    <a:r>
                      <a:rPr lang="en-US" sz="1100" dirty="0" smtClean="0">
                        <a:effectLst/>
                        <a:latin typeface="Times New Roman" pitchFamily="18" charset="0"/>
                        <a:cs typeface="Times New Roman" pitchFamily="18" charset="0"/>
                      </a:rPr>
                      <a:t>5</a:t>
                    </a:r>
                    <a:r>
                      <a:rPr lang="ru-RU" sz="1100" dirty="0" smtClean="0">
                        <a:effectLst/>
                        <a:latin typeface="Times New Roman" pitchFamily="18" charset="0"/>
                        <a:cs typeface="Times New Roman" pitchFamily="18" charset="0"/>
                      </a:rPr>
                      <a:t>7</a:t>
                    </a:r>
                    <a:r>
                      <a:rPr lang="en-US" sz="1100" dirty="0" smtClean="0">
                        <a:effectLst/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5.5117869070353903E-2"/>
                  <c:y val="2.1850642923071442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0.1023622174173498"/>
                  <c:y val="0.13835783832107257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8.8188987313409059E-2"/>
                  <c:y val="8.5244925610886188E-2"/>
                </c:manualLayout>
              </c:layout>
              <c:tx>
                <c:rich>
                  <a:bodyPr/>
                  <a:lstStyle/>
                  <a:p>
                    <a:r>
                      <a:rPr lang="ru-RU" sz="1100" dirty="0" smtClean="0">
                        <a:effectLst/>
                        <a:latin typeface="Times New Roman" pitchFamily="18" charset="0"/>
                        <a:cs typeface="Times New Roman" pitchFamily="18" charset="0"/>
                      </a:rPr>
                      <a:t>Совершенствование системы муниципального управления 1%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-9.6063004037820574E-2"/>
                  <c:y val="0.1157514958810244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-2.8346580693161386E-2"/>
                  <c:y val="7.6783391910831264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numFmt formatCode="0.0%" sourceLinked="0"/>
            <c:txPr>
              <a:bodyPr/>
              <a:lstStyle/>
              <a:p>
                <a:pPr>
                  <a:defRPr sz="1100">
                    <a:effectLst/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Лист1!$A$2:$A$7</c:f>
              <c:strCache>
                <c:ptCount val="6"/>
                <c:pt idx="0">
                  <c:v>Культура</c:v>
                </c:pt>
                <c:pt idx="1">
                  <c:v>Комплексное развитие коммунальной инфраструктуры</c:v>
                </c:pt>
                <c:pt idx="2">
                  <c:v>Управление земельными ресурсами и имуществом</c:v>
                </c:pt>
                <c:pt idx="3">
                  <c:v>Пожарная безопасность на территории поселения</c:v>
                </c:pt>
                <c:pt idx="4">
                  <c:v>Совершенствование системы муниципального управления</c:v>
                </c:pt>
                <c:pt idx="5">
                  <c:v>Управление муниципальными финансами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2451.6</c:v>
                </c:pt>
                <c:pt idx="1">
                  <c:v>9986.2000000000007</c:v>
                </c:pt>
                <c:pt idx="2">
                  <c:v>229.4</c:v>
                </c:pt>
                <c:pt idx="3">
                  <c:v>591</c:v>
                </c:pt>
                <c:pt idx="4">
                  <c:v>55.1</c:v>
                </c:pt>
                <c:pt idx="5">
                  <c:v>1274.8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387">
          <a:noFill/>
        </a:ln>
      </c:spPr>
    </c:plotArea>
    <c:plotVisOnly val="1"/>
    <c:dispBlanksAs val="gap"/>
    <c:showDLblsOverMax val="0"/>
  </c:chart>
  <c:txPr>
    <a:bodyPr/>
    <a:lstStyle/>
    <a:p>
      <a:pPr>
        <a:defRPr sz="1799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40"/>
      <c:rotY val="153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1531596712693237E-2"/>
          <c:y val="0.12172483726144254"/>
          <c:w val="0.58954223348980228"/>
          <c:h val="0.796500626307354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расходов бюджета Дивьинского сельского поселения за 2019 год, %</c:v>
                </c:pt>
              </c:strCache>
            </c:strRef>
          </c:tx>
          <c:explosion val="26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  <c:explosion val="41"/>
          </c:dPt>
          <c:dPt>
            <c:idx val="3"/>
            <c:bubble3D val="0"/>
            <c:explosion val="4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Lbls>
            <c:dLbl>
              <c:idx val="0"/>
              <c:layout>
                <c:manualLayout>
                  <c:x val="-2.0136008378722946E-2"/>
                  <c:y val="5.457239762296007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2.4616291248143816E-2"/>
                  <c:y val="7.271375292440326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1.4820303816228233E-2"/>
                  <c:y val="1.445075917846751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6.3917169672057017E-2"/>
                  <c:y val="-8.776733092034200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4.9258838940056539E-2"/>
                  <c:y val="-5.703370669381469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1.3388802501947353E-2"/>
                  <c:y val="4.1822465916685194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5.2852470877227789E-2"/>
                  <c:y val="5.248931834657432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Лист1!$A$2:$A$8</c:f>
              <c:strCache>
                <c:ptCount val="7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</c:strCache>
            </c:strRef>
          </c:cat>
          <c:val>
            <c:numRef>
              <c:f>Лист1!$B$2:$B$8</c:f>
              <c:numCache>
                <c:formatCode>#,##0.00</c:formatCode>
                <c:ptCount val="7"/>
                <c:pt idx="0">
                  <c:v>4065</c:v>
                </c:pt>
                <c:pt idx="1">
                  <c:v>220.8</c:v>
                </c:pt>
                <c:pt idx="2">
                  <c:v>591</c:v>
                </c:pt>
                <c:pt idx="3">
                  <c:v>3927.5</c:v>
                </c:pt>
                <c:pt idx="4">
                  <c:v>6068.7</c:v>
                </c:pt>
                <c:pt idx="5">
                  <c:v>2414.5</c:v>
                </c:pt>
                <c:pt idx="6">
                  <c:v>92.8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397">
          <a:noFill/>
        </a:ln>
      </c:spPr>
    </c:plotArea>
    <c:legend>
      <c:legendPos val="r"/>
      <c:layout>
        <c:manualLayout>
          <c:xMode val="edge"/>
          <c:yMode val="edge"/>
          <c:x val="0.65420531955550754"/>
          <c:y val="0.17902217832206735"/>
          <c:w val="0.33537194517351998"/>
          <c:h val="0.80572638430346699"/>
        </c:manualLayout>
      </c:layout>
      <c:overlay val="0"/>
      <c:txPr>
        <a:bodyPr/>
        <a:lstStyle/>
        <a:p>
          <a:pPr>
            <a:defRPr sz="1600" baseline="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1.59624E-7</cdr:y>
    </cdr:from>
    <cdr:to>
      <cdr:x>0.08403</cdr:x>
      <cdr:y>0.14942</cdr:y>
    </cdr:to>
    <cdr:pic>
      <cdr:nvPicPr>
        <cdr:cNvPr id="2" name="Picture 2"/>
        <cdr:cNvPicPr>
          <a:picLocks xmlns:a="http://schemas.openxmlformats.org/drawingml/2006/main" noChangeAspect="1" noChangeArrowheads="1"/>
        </cdr:cNvPicPr>
      </cdr:nvPicPr>
      <cdr:blipFill>
        <a:blip xmlns:a="http://schemas.openxmlformats.org/drawingml/2006/main" xmlns:r="http://schemas.openxmlformats.org/officeDocument/2006/relationships" r:embed="rId1" cstate="print">
          <a:extLst>
            <a:ext uri="{28A0092B-C50C-407E-A947-70E740481C1C}">
              <a14:useLocalDpi xmlns:a14="http://schemas.microsoft.com/office/drawing/2010/main" val="0"/>
            </a:ext>
          </a:extLst>
        </a:blip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0" y="1"/>
          <a:ext cx="720080" cy="93610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cdr:spPr>
    </cdr:pic>
  </cdr:relSizeAnchor>
  <cdr:relSizeAnchor xmlns:cdr="http://schemas.openxmlformats.org/drawingml/2006/chartDrawing">
    <cdr:from>
      <cdr:x>0.08403</cdr:x>
      <cdr:y>0.00716</cdr:y>
    </cdr:from>
    <cdr:to>
      <cdr:x>1</cdr:x>
      <cdr:y>0.12104</cdr:y>
    </cdr:to>
    <cdr:sp macro="" textlink="">
      <cdr:nvSpPr>
        <cdr:cNvPr id="3" name="Text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20080" y="44505"/>
          <a:ext cx="7849245" cy="70788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imes New Roman" pitchFamily="18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imes New Roman" pitchFamily="18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imes New Roman" pitchFamily="18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imes New Roman" pitchFamily="18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imes New Roman" pitchFamily="18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Times New Roman" pitchFamily="18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Times New Roman" pitchFamily="18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Times New Roman" pitchFamily="18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Times New Roman" pitchFamily="18" charset="0"/>
              <a:ea typeface="+mn-ea"/>
              <a:cs typeface="Arial" charset="0"/>
            </a:defRPr>
          </a:lvl9pPr>
        </a:lstStyle>
        <a:p xmlns:a="http://schemas.openxmlformats.org/drawingml/2006/main">
          <a:pPr lvl="0" algn="ctr">
            <a:tabLst/>
          </a:pPr>
          <a:r>
            <a:rPr lang="ru-RU" sz="2000" b="1" dirty="0" smtClean="0">
              <a:solidFill>
                <a:prstClr val="black"/>
              </a:solidFill>
              <a:latin typeface="Times New Roman" pitchFamily="18" charset="0"/>
              <a:cs typeface="Times New Roman" panose="02020603050405020304" pitchFamily="18" charset="0"/>
            </a:rPr>
            <a:t>Исполнение расходов </a:t>
          </a:r>
          <a:r>
            <a:rPr lang="ru-RU" sz="2000" b="1" dirty="0">
              <a:solidFill>
                <a:prstClr val="black"/>
              </a:solidFill>
              <a:latin typeface="Times New Roman" pitchFamily="18" charset="0"/>
              <a:cs typeface="Times New Roman" panose="02020603050405020304" pitchFamily="18" charset="0"/>
            </a:rPr>
            <a:t>бюджета </a:t>
          </a:r>
          <a:r>
            <a:rPr lang="ru-RU" sz="2000" b="1" dirty="0" smtClean="0">
              <a:solidFill>
                <a:prstClr val="black"/>
              </a:solidFill>
              <a:latin typeface="Times New Roman" pitchFamily="18" charset="0"/>
              <a:cs typeface="Times New Roman" panose="02020603050405020304" pitchFamily="18" charset="0"/>
            </a:rPr>
            <a:t>Дивьинского сельского поселения за 2019 год по функциональной (отраслевой) структуре, %</a:t>
          </a:r>
          <a:endParaRPr lang="ru-RU" sz="2000" b="1" dirty="0">
            <a:solidFill>
              <a:prstClr val="black"/>
            </a:solidFill>
            <a:latin typeface="Times New Roman" pitchFamily="18" charset="0"/>
            <a:cs typeface="Times New Roman" panose="02020603050405020304" pitchFamily="18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454" cy="490373"/>
          </a:xfrm>
          <a:prstGeom prst="rect">
            <a:avLst/>
          </a:prstGeom>
        </p:spPr>
        <p:txBody>
          <a:bodyPr vert="horz" lIns="89654" tIns="44828" rIns="89654" bIns="4482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4754" y="1"/>
            <a:ext cx="2919454" cy="490373"/>
          </a:xfrm>
          <a:prstGeom prst="rect">
            <a:avLst/>
          </a:prstGeom>
        </p:spPr>
        <p:txBody>
          <a:bodyPr vert="horz" lIns="89654" tIns="44828" rIns="89654" bIns="4482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1D55FB5-ADA5-483C-B444-FFCB548195F5}" type="datetimeFigureOut">
              <a:rPr lang="ru-RU"/>
              <a:pPr>
                <a:defRPr/>
              </a:pPr>
              <a:t>20.05.2020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307711"/>
            <a:ext cx="2919454" cy="490372"/>
          </a:xfrm>
          <a:prstGeom prst="rect">
            <a:avLst/>
          </a:prstGeom>
        </p:spPr>
        <p:txBody>
          <a:bodyPr vert="horz" lIns="89654" tIns="44828" rIns="89654" bIns="4482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4754" y="9307711"/>
            <a:ext cx="2919454" cy="490372"/>
          </a:xfrm>
          <a:prstGeom prst="rect">
            <a:avLst/>
          </a:prstGeom>
        </p:spPr>
        <p:txBody>
          <a:bodyPr vert="horz" lIns="89654" tIns="44828" rIns="89654" bIns="4482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6D342A8-F9D1-40DF-89C9-72785B71D5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33869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454" cy="490373"/>
          </a:xfrm>
          <a:prstGeom prst="rect">
            <a:avLst/>
          </a:prstGeom>
        </p:spPr>
        <p:txBody>
          <a:bodyPr vert="horz" lIns="94459" tIns="47229" rIns="94459" bIns="4722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4754" y="1"/>
            <a:ext cx="2919454" cy="490373"/>
          </a:xfrm>
          <a:prstGeom prst="rect">
            <a:avLst/>
          </a:prstGeom>
        </p:spPr>
        <p:txBody>
          <a:bodyPr vert="horz" lIns="94459" tIns="47229" rIns="94459" bIns="4722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DF878790-CB71-4A2B-9FFC-3EEAD55F8438}" type="datetimeFigureOut">
              <a:rPr lang="ru-RU"/>
              <a:pPr>
                <a:defRPr/>
              </a:pPr>
              <a:t>20.05.2020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35013"/>
            <a:ext cx="4900613" cy="36750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459" tIns="47229" rIns="94459" bIns="47229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4200" y="4654634"/>
            <a:ext cx="5387365" cy="4410228"/>
          </a:xfrm>
          <a:prstGeom prst="rect">
            <a:avLst/>
          </a:prstGeom>
        </p:spPr>
        <p:txBody>
          <a:bodyPr vert="horz" lIns="94459" tIns="47229" rIns="94459" bIns="47229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07711"/>
            <a:ext cx="2919454" cy="490372"/>
          </a:xfrm>
          <a:prstGeom prst="rect">
            <a:avLst/>
          </a:prstGeom>
        </p:spPr>
        <p:txBody>
          <a:bodyPr vert="horz" lIns="94459" tIns="47229" rIns="94459" bIns="4722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4754" y="9307711"/>
            <a:ext cx="2919454" cy="490372"/>
          </a:xfrm>
          <a:prstGeom prst="rect">
            <a:avLst/>
          </a:prstGeom>
        </p:spPr>
        <p:txBody>
          <a:bodyPr vert="horz" lIns="94459" tIns="47229" rIns="94459" bIns="4722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A02FED69-E882-4765-AE73-92658F4643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41539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02FED69-E882-4765-AE73-92658F464357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54047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54748-5B75-4EEF-B98A-48953055AF79}" type="datetimeFigureOut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20.05.2020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3DE576-E26B-486C-94C0-0E770A46C650}" type="slidenum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4043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388401-B5A5-430F-91EB-F88DD6A008BB}" type="datetimeFigureOut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20.05.2020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2F4995-79B9-4C13-9FD4-4BFE0DD88034}" type="slidenum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27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FBA87-EB0E-4B02-B14C-B71119FCC1CF}" type="datetimeFigureOut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20.05.2020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868092-9534-4256-8A75-35EA33B5BB70}" type="slidenum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34589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495800"/>
          </a:xfrm>
        </p:spPr>
        <p:txBody>
          <a:bodyPr rtlCol="0">
            <a:normAutofit/>
          </a:bodyPr>
          <a:lstStyle/>
          <a:p>
            <a:pPr lvl="0"/>
            <a:endParaRPr lang="ru-RU" noProof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2D8889-DF0C-45A8-BFB9-476F611740FC}" type="datetimeFigureOut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20.05.2020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0E30D2-A96D-4D14-8964-28A7FF44DB26}" type="slidenum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08710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54748-5B75-4EEF-B98A-48953055AF79}" type="datetimeFigureOut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20.05.2020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3DE576-E26B-486C-94C0-0E770A46C650}" type="slidenum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37030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2510D6-9BED-4046-9B60-3828CE54AF3E}" type="datetimeFigureOut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20.05.2020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AA382D-F703-4A1B-833B-779972174905}" type="slidenum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99282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E86FE6-EB55-46E8-8985-0025239A0140}" type="datetimeFigureOut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20.05.2020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51155-7051-4DE0-BB64-E40B822439FE}" type="slidenum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95339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AF72E-693A-461C-8752-BD473C96CBD7}" type="datetimeFigureOut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20.05.2020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35C7C-3968-4F42-9980-6F2B1E6296D5}" type="slidenum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60934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69D04-E031-4F1F-AFDD-F3E03579307C}" type="datetimeFigureOut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20.05.2020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03549B-9F2D-4931-83ED-5C5CC7D275F5}" type="slidenum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47018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43962-CDD8-4C1C-ACA9-4FF22707EFD0}" type="datetimeFigureOut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20.05.2020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EA3C17-8862-49F8-B89E-81FFF7FA86B6}" type="slidenum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45055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A9757A-4942-4947-9430-68C7DF893FF3}" type="datetimeFigureOut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20.05.2020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CD9B2C-34AF-43D4-9E5A-135D5E8DFC3B}" type="slidenum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6384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2510D6-9BED-4046-9B60-3828CE54AF3E}" type="datetimeFigureOut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20.05.2020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AA382D-F703-4A1B-833B-779972174905}" type="slidenum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44534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316EFE-143B-42B2-B848-93815170C3B4}" type="datetimeFigureOut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20.05.2020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C501A-8D6D-4494-B812-66C3D3DB53F8}" type="slidenum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64131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0FE88C-0C79-42F8-8B9F-681AFF3D2FE1}" type="datetimeFigureOut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20.05.2020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96F7E7-C6BD-4C0C-BA0A-C4E9F483F1E9}" type="slidenum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38034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388401-B5A5-430F-91EB-F88DD6A008BB}" type="datetimeFigureOut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20.05.2020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2F4995-79B9-4C13-9FD4-4BFE0DD88034}" type="slidenum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01349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FBA87-EB0E-4B02-B14C-B71119FCC1CF}" type="datetimeFigureOut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20.05.2020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868092-9534-4256-8A75-35EA33B5BB70}" type="slidenum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769212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495800"/>
          </a:xfrm>
        </p:spPr>
        <p:txBody>
          <a:bodyPr rtlCol="0">
            <a:normAutofit/>
          </a:bodyPr>
          <a:lstStyle/>
          <a:p>
            <a:pPr lvl="0"/>
            <a:endParaRPr lang="ru-RU" noProof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2D8889-DF0C-45A8-BFB9-476F611740FC}" type="datetimeFigureOut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20.05.2020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0E30D2-A96D-4D14-8964-28A7FF44DB26}" type="slidenum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022762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54748-5B75-4EEF-B98A-48953055AF79}" type="datetimeFigureOut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20.05.2020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3DE576-E26B-486C-94C0-0E770A46C650}" type="slidenum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93843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2510D6-9BED-4046-9B60-3828CE54AF3E}" type="datetimeFigureOut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20.05.2020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AA382D-F703-4A1B-833B-779972174905}" type="slidenum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587489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E86FE6-EB55-46E8-8985-0025239A0140}" type="datetimeFigureOut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20.05.2020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51155-7051-4DE0-BB64-E40B822439FE}" type="slidenum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480571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AF72E-693A-461C-8752-BD473C96CBD7}" type="datetimeFigureOut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20.05.2020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35C7C-3968-4F42-9980-6F2B1E6296D5}" type="slidenum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963882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69D04-E031-4F1F-AFDD-F3E03579307C}" type="datetimeFigureOut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20.05.2020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03549B-9F2D-4931-83ED-5C5CC7D275F5}" type="slidenum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9016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E86FE6-EB55-46E8-8985-0025239A0140}" type="datetimeFigureOut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20.05.2020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51155-7051-4DE0-BB64-E40B822439FE}" type="slidenum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52162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43962-CDD8-4C1C-ACA9-4FF22707EFD0}" type="datetimeFigureOut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20.05.2020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EA3C17-8862-49F8-B89E-81FFF7FA86B6}" type="slidenum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283126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A9757A-4942-4947-9430-68C7DF893FF3}" type="datetimeFigureOut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20.05.2020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CD9B2C-34AF-43D4-9E5A-135D5E8DFC3B}" type="slidenum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954983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316EFE-143B-42B2-B848-93815170C3B4}" type="datetimeFigureOut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20.05.2020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C501A-8D6D-4494-B812-66C3D3DB53F8}" type="slidenum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671094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0FE88C-0C79-42F8-8B9F-681AFF3D2FE1}" type="datetimeFigureOut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20.05.2020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96F7E7-C6BD-4C0C-BA0A-C4E9F483F1E9}" type="slidenum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78883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388401-B5A5-430F-91EB-F88DD6A008BB}" type="datetimeFigureOut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20.05.2020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2F4995-79B9-4C13-9FD4-4BFE0DD88034}" type="slidenum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87369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FBA87-EB0E-4B02-B14C-B71119FCC1CF}" type="datetimeFigureOut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20.05.2020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868092-9534-4256-8A75-35EA33B5BB70}" type="slidenum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297101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495800"/>
          </a:xfrm>
        </p:spPr>
        <p:txBody>
          <a:bodyPr rtlCol="0">
            <a:normAutofit/>
          </a:bodyPr>
          <a:lstStyle/>
          <a:p>
            <a:pPr lvl="0"/>
            <a:endParaRPr lang="ru-RU" noProof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2D8889-DF0C-45A8-BFB9-476F611740FC}" type="datetimeFigureOut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20.05.2020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0E30D2-A96D-4D14-8964-28A7FF44DB26}" type="slidenum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778844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54748-5B75-4EEF-B98A-48953055AF79}" type="datetimeFigureOut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20.05.2020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3DE576-E26B-486C-94C0-0E770A46C650}" type="slidenum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960767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2510D6-9BED-4046-9B60-3828CE54AF3E}" type="datetimeFigureOut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20.05.2020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AA382D-F703-4A1B-833B-779972174905}" type="slidenum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321957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E86FE6-EB55-46E8-8985-0025239A0140}" type="datetimeFigureOut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20.05.2020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51155-7051-4DE0-BB64-E40B822439FE}" type="slidenum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203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AF72E-693A-461C-8752-BD473C96CBD7}" type="datetimeFigureOut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20.05.2020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35C7C-3968-4F42-9980-6F2B1E6296D5}" type="slidenum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644461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AF72E-693A-461C-8752-BD473C96CBD7}" type="datetimeFigureOut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20.05.2020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35C7C-3968-4F42-9980-6F2B1E6296D5}" type="slidenum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851669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69D04-E031-4F1F-AFDD-F3E03579307C}" type="datetimeFigureOut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20.05.2020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03549B-9F2D-4931-83ED-5C5CC7D275F5}" type="slidenum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802741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43962-CDD8-4C1C-ACA9-4FF22707EFD0}" type="datetimeFigureOut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20.05.2020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EA3C17-8862-49F8-B89E-81FFF7FA86B6}" type="slidenum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583996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A9757A-4942-4947-9430-68C7DF893FF3}" type="datetimeFigureOut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20.05.2020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CD9B2C-34AF-43D4-9E5A-135D5E8DFC3B}" type="slidenum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0617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316EFE-143B-42B2-B848-93815170C3B4}" type="datetimeFigureOut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20.05.2020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C501A-8D6D-4494-B812-66C3D3DB53F8}" type="slidenum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047497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0FE88C-0C79-42F8-8B9F-681AFF3D2FE1}" type="datetimeFigureOut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20.05.2020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96F7E7-C6BD-4C0C-BA0A-C4E9F483F1E9}" type="slidenum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34649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388401-B5A5-430F-91EB-F88DD6A008BB}" type="datetimeFigureOut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20.05.2020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2F4995-79B9-4C13-9FD4-4BFE0DD88034}" type="slidenum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317396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FBA87-EB0E-4B02-B14C-B71119FCC1CF}" type="datetimeFigureOut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20.05.2020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868092-9534-4256-8A75-35EA33B5BB70}" type="slidenum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105736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495800"/>
          </a:xfrm>
        </p:spPr>
        <p:txBody>
          <a:bodyPr rtlCol="0">
            <a:normAutofit/>
          </a:bodyPr>
          <a:lstStyle/>
          <a:p>
            <a:pPr lvl="0"/>
            <a:endParaRPr lang="ru-RU" noProof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2D8889-DF0C-45A8-BFB9-476F611740FC}" type="datetimeFigureOut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20.05.2020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0E30D2-A96D-4D14-8964-28A7FF44DB26}" type="slidenum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51311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61B55A7-6CD4-4E43-A385-826C271E1910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20.05.2020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C807E9-4032-45CC-8C38-156E02FE281A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422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69D04-E031-4F1F-AFDD-F3E03579307C}" type="datetimeFigureOut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20.05.2020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03549B-9F2D-4931-83ED-5C5CC7D275F5}" type="slidenum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176842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04B2E2-CEAB-4197-A9BE-AF4B70FD4BCA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20.05.2020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658D3D-3BF3-4DFC-8F6A-B66C26935F5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73998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42E154-BD86-4E0D-8476-5A17933E9542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20.05.2020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C6EF14-F8A8-42F7-B3DC-37F82D1143D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16380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F264135-4977-4A6E-85C7-25C9A8B60BE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20.05.2020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0EF1CD-B293-49DA-BF8A-B43FB5993DAB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900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DA9E9D-FD6E-4C5C-ACC6-4F363E902B7E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20.05.2020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CDAE55-2F51-4596-ABE1-A957964B380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3223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93184D-C835-435D-A02F-75FB27EB1FBF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20.05.2020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1B0112-3557-4078-AE35-3B175873944C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51659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7324F82-48F3-4FE2-AB3C-989AAD289A32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20.05.2020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D87243-B929-45E8-BC17-0AFB805B714A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64002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683666-DB6E-4D7B-8D41-F5B8E7097561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20.05.2020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982250-6100-462E-BF1E-F0A7DBE40266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39789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A42142B-4408-4D5B-8B71-6E9BF806E21E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20.05.2020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EA50C-2E44-4209-BA8D-77EF82E2126D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6149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0CDEDE2-FE7C-4532-B5E7-4E4A0CA53296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20.05.2020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1248FB-D2EC-4001-BBEA-A1EA97DB7346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24942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C684603-E585-42DB-8AC6-FDDCCF7509CB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20.05.2020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5062FB-51ED-4DBB-8F42-A9DF6EC52D9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50382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43962-CDD8-4C1C-ACA9-4FF22707EFD0}" type="datetimeFigureOut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20.05.2020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EA3C17-8862-49F8-B89E-81FFF7FA86B6}" type="slidenum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0940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A9757A-4942-4947-9430-68C7DF893FF3}" type="datetimeFigureOut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20.05.2020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CD9B2C-34AF-43D4-9E5A-135D5E8DFC3B}" type="slidenum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7498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316EFE-143B-42B2-B848-93815170C3B4}" type="datetimeFigureOut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20.05.2020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C501A-8D6D-4494-B812-66C3D3DB53F8}" type="slidenum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55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0FE88C-0C79-42F8-8B9F-681AFF3D2FE1}" type="datetimeFigureOut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20.05.2020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96F7E7-C6BD-4C0C-BA0A-C4E9F483F1E9}" type="slidenum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0216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image" Target="../media/image1.jpe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3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1C780ABF-1A91-4355-9776-77D0B4DDDC6C}" type="datetimeFigureOut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  <a:latin typeface="Arial" charset="0"/>
              </a:rPr>
              <a:pPr>
                <a:defRPr/>
              </a:pPr>
              <a:t>20.05.2020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79145001-EBDD-49B8-BE1D-6151682008AC}" type="slidenum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  <a:latin typeface="Arial" charset="0"/>
              </a:rPr>
              <a:pPr>
                <a:defRPr/>
              </a:pPr>
              <a:t>‹#›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8061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4" r:id="rId1"/>
    <p:sldLayoutId id="2147484345" r:id="rId2"/>
    <p:sldLayoutId id="2147484346" r:id="rId3"/>
    <p:sldLayoutId id="2147484347" r:id="rId4"/>
    <p:sldLayoutId id="2147484348" r:id="rId5"/>
    <p:sldLayoutId id="2147484349" r:id="rId6"/>
    <p:sldLayoutId id="2147484350" r:id="rId7"/>
    <p:sldLayoutId id="2147484351" r:id="rId8"/>
    <p:sldLayoutId id="2147484352" r:id="rId9"/>
    <p:sldLayoutId id="2147484353" r:id="rId10"/>
    <p:sldLayoutId id="2147484354" r:id="rId11"/>
    <p:sldLayoutId id="2147484355" r:id="rId12"/>
  </p:sldLayoutIdLst>
  <p:timing>
    <p:tnLst>
      <p:par>
        <p:cTn id="1" dur="indefinite" restart="never" nodeType="tmRoot"/>
      </p:par>
    </p:tnLst>
  </p:timing>
  <p:txStyles>
    <p:titleStyle>
      <a:lvl1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3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1C780ABF-1A91-4355-9776-77D0B4DDDC6C}" type="datetimeFigureOut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  <a:latin typeface="Arial" charset="0"/>
              </a:rPr>
              <a:pPr>
                <a:defRPr/>
              </a:pPr>
              <a:t>20.05.2020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79145001-EBDD-49B8-BE1D-6151682008AC}" type="slidenum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  <a:latin typeface="Arial" charset="0"/>
              </a:rPr>
              <a:pPr>
                <a:defRPr/>
              </a:pPr>
              <a:t>‹#›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431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3" r:id="rId1"/>
    <p:sldLayoutId id="2147484384" r:id="rId2"/>
    <p:sldLayoutId id="2147484385" r:id="rId3"/>
    <p:sldLayoutId id="2147484386" r:id="rId4"/>
    <p:sldLayoutId id="2147484387" r:id="rId5"/>
    <p:sldLayoutId id="2147484388" r:id="rId6"/>
    <p:sldLayoutId id="2147484389" r:id="rId7"/>
    <p:sldLayoutId id="2147484390" r:id="rId8"/>
    <p:sldLayoutId id="2147484391" r:id="rId9"/>
    <p:sldLayoutId id="2147484392" r:id="rId10"/>
    <p:sldLayoutId id="2147484393" r:id="rId11"/>
    <p:sldLayoutId id="2147484394" r:id="rId12"/>
  </p:sldLayoutIdLst>
  <p:timing>
    <p:tnLst>
      <p:par>
        <p:cTn id="1" dur="indefinite" restart="never" nodeType="tmRoot"/>
      </p:par>
    </p:tnLst>
  </p:timing>
  <p:txStyles>
    <p:titleStyle>
      <a:lvl1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3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1C780ABF-1A91-4355-9776-77D0B4DDDC6C}" type="datetimeFigureOut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  <a:latin typeface="Arial" charset="0"/>
              </a:rPr>
              <a:pPr>
                <a:defRPr/>
              </a:pPr>
              <a:t>20.05.2020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79145001-EBDD-49B8-BE1D-6151682008AC}" type="slidenum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  <a:latin typeface="Arial" charset="0"/>
              </a:rPr>
              <a:pPr>
                <a:defRPr/>
              </a:pPr>
              <a:t>‹#›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3468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6" r:id="rId1"/>
    <p:sldLayoutId id="2147484397" r:id="rId2"/>
    <p:sldLayoutId id="2147484398" r:id="rId3"/>
    <p:sldLayoutId id="2147484399" r:id="rId4"/>
    <p:sldLayoutId id="2147484400" r:id="rId5"/>
    <p:sldLayoutId id="2147484401" r:id="rId6"/>
    <p:sldLayoutId id="2147484402" r:id="rId7"/>
    <p:sldLayoutId id="2147484403" r:id="rId8"/>
    <p:sldLayoutId id="2147484404" r:id="rId9"/>
    <p:sldLayoutId id="2147484405" r:id="rId10"/>
    <p:sldLayoutId id="2147484406" r:id="rId11"/>
    <p:sldLayoutId id="2147484407" r:id="rId12"/>
  </p:sldLayoutIdLst>
  <p:timing>
    <p:tnLst>
      <p:par>
        <p:cTn id="1" dur="indefinite" restart="never" nodeType="tmRoot"/>
      </p:par>
    </p:tnLst>
  </p:timing>
  <p:txStyles>
    <p:titleStyle>
      <a:lvl1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3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1C780ABF-1A91-4355-9776-77D0B4DDDC6C}" type="datetimeFigureOut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  <a:latin typeface="Arial" charset="0"/>
              </a:rPr>
              <a:pPr>
                <a:defRPr/>
              </a:pPr>
              <a:t>20.05.2020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79145001-EBDD-49B8-BE1D-6151682008AC}" type="slidenum">
              <a:rPr lang="ru-RU" altLang="ru-RU">
                <a:solidFill>
                  <a:prstClr val="black">
                    <a:lumMod val="50000"/>
                    <a:lumOff val="50000"/>
                  </a:prstClr>
                </a:solidFill>
                <a:latin typeface="Arial" charset="0"/>
              </a:rPr>
              <a:pPr>
                <a:defRPr/>
              </a:pPr>
              <a:t>‹#›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4891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9" r:id="rId1"/>
    <p:sldLayoutId id="2147484410" r:id="rId2"/>
    <p:sldLayoutId id="2147484411" r:id="rId3"/>
    <p:sldLayoutId id="2147484412" r:id="rId4"/>
    <p:sldLayoutId id="2147484413" r:id="rId5"/>
    <p:sldLayoutId id="2147484414" r:id="rId6"/>
    <p:sldLayoutId id="2147484415" r:id="rId7"/>
    <p:sldLayoutId id="2147484416" r:id="rId8"/>
    <p:sldLayoutId id="2147484417" r:id="rId9"/>
    <p:sldLayoutId id="2147484418" r:id="rId10"/>
    <p:sldLayoutId id="2147484419" r:id="rId11"/>
    <p:sldLayoutId id="2147484420" r:id="rId12"/>
  </p:sldLayoutIdLst>
  <p:timing>
    <p:tnLst>
      <p:par>
        <p:cTn id="1" dur="indefinite" restart="never" nodeType="tmRoot"/>
      </p:par>
    </p:tnLst>
  </p:timing>
  <p:txStyles>
    <p:titleStyle>
      <a:lvl1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0CA6C269-CCE4-4342-BE8C-987469BC6800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20.05.2020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A5F28841-3946-406E-8A0E-A27D1088073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4187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2" r:id="rId1"/>
    <p:sldLayoutId id="2147484423" r:id="rId2"/>
    <p:sldLayoutId id="2147484424" r:id="rId3"/>
    <p:sldLayoutId id="2147484425" r:id="rId4"/>
    <p:sldLayoutId id="2147484426" r:id="rId5"/>
    <p:sldLayoutId id="2147484427" r:id="rId6"/>
    <p:sldLayoutId id="2147484428" r:id="rId7"/>
    <p:sldLayoutId id="2147484429" r:id="rId8"/>
    <p:sldLayoutId id="2147484430" r:id="rId9"/>
    <p:sldLayoutId id="2147484431" r:id="rId10"/>
    <p:sldLayoutId id="2147484432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5"/>
          <p:cNvSpPr>
            <a:spLocks noGrp="1" noChangeArrowheads="1"/>
          </p:cNvSpPr>
          <p:nvPr>
            <p:ph type="title"/>
          </p:nvPr>
        </p:nvSpPr>
        <p:spPr>
          <a:xfrm>
            <a:off x="2915816" y="2492896"/>
            <a:ext cx="5832648" cy="4104456"/>
          </a:xfrm>
        </p:spPr>
        <p:txBody>
          <a:bodyPr>
            <a:noAutofit/>
          </a:bodyPr>
          <a:lstStyle/>
          <a:p>
            <a:pPr marL="0" indent="0" algn="ctr" eaLnBrk="1" hangingPunct="1">
              <a:buNone/>
              <a:defRPr/>
            </a:pPr>
            <a:r>
              <a:rPr lang="ru-RU" sz="4500" b="1" i="1" kern="1200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Отчет об исполнении </a:t>
            </a:r>
            <a:r>
              <a:rPr lang="ru-RU" sz="4500" b="1" i="1" kern="12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бюджета Дивьинского сельского поселения</a:t>
            </a:r>
            <a:r>
              <a:rPr lang="ru-RU" sz="45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5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5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 2019 год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76672"/>
            <a:ext cx="2664296" cy="3296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61003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5"/>
          <p:cNvSpPr txBox="1">
            <a:spLocks noChangeArrowheads="1"/>
          </p:cNvSpPr>
          <p:nvPr/>
        </p:nvSpPr>
        <p:spPr bwMode="auto">
          <a:xfrm>
            <a:off x="1547813" y="2708275"/>
            <a:ext cx="66246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Franklin Gothic Book" pitchFamily="34" charset="0"/>
              </a:rPr>
              <a:t>Спасибо 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683568" y="476672"/>
            <a:ext cx="777686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Исполнение бюджета </a:t>
            </a:r>
            <a:r>
              <a:rPr lang="ru-RU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Дивьинского</a:t>
            </a:r>
            <a:r>
              <a:rPr lang="ru-RU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сельского поселения</a:t>
            </a:r>
            <a:br>
              <a:rPr lang="ru-RU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</a:br>
            <a:r>
              <a:rPr lang="ru-RU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за 2019 год</a:t>
            </a:r>
            <a:endParaRPr lang="ru-RU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9350908"/>
              </p:ext>
            </p:extLst>
          </p:nvPr>
        </p:nvGraphicFramePr>
        <p:xfrm>
          <a:off x="683567" y="1340768"/>
          <a:ext cx="7776865" cy="8640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81189"/>
                <a:gridCol w="1964319"/>
                <a:gridCol w="1930645"/>
                <a:gridCol w="1900712"/>
              </a:tblGrid>
              <a:tr h="43204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Параметры бюджета, тыс. рублей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Дефицит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320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17 344,5 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17 380,3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-35,8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683568" y="2492896"/>
            <a:ext cx="77768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Бюджет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Дивьинского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сельского поселения по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доходам выполнен в целом к утвержденному годовому плану на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94,4%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9264919"/>
              </p:ext>
            </p:extLst>
          </p:nvPr>
        </p:nvGraphicFramePr>
        <p:xfrm>
          <a:off x="642119" y="3152534"/>
          <a:ext cx="7818313" cy="3083381"/>
        </p:xfrm>
        <a:graphic>
          <a:graphicData uri="http://schemas.openxmlformats.org/drawingml/2006/table">
            <a:tbl>
              <a:tblPr/>
              <a:tblGrid>
                <a:gridCol w="1985665"/>
                <a:gridCol w="2016224"/>
                <a:gridCol w="1944216"/>
                <a:gridCol w="1872208"/>
              </a:tblGrid>
              <a:tr h="5040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Утверждено на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Исполнено за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% исполнения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204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 доходы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7 275,2 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6 263,9 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86,1 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06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11 585,8 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11 585,8 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100,0 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968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Доходы от возвратов и возврат остатков субсидий и субвенций прошлых лет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-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481,8 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- 505,2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104,9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7466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18 379,2 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17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344,5  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94,4 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ext Box 75"/>
          <p:cNvSpPr txBox="1">
            <a:spLocks noChangeArrowheads="1"/>
          </p:cNvSpPr>
          <p:nvPr/>
        </p:nvSpPr>
        <p:spPr bwMode="auto">
          <a:xfrm>
            <a:off x="8316416" y="0"/>
            <a:ext cx="82758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000" dirty="0">
                <a:cs typeface="Times New Roman" pitchFamily="18" charset="0"/>
              </a:rPr>
              <a:t>Слайд № </a:t>
            </a:r>
            <a:r>
              <a:rPr lang="ru-RU" sz="1000" dirty="0" smtClean="0">
                <a:cs typeface="Times New Roman" pitchFamily="18" charset="0"/>
              </a:rPr>
              <a:t>1</a:t>
            </a:r>
            <a:endParaRPr lang="ru-RU" sz="1000" dirty="0">
              <a:cs typeface="Times New Roman" pitchFamily="18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741" y="123110"/>
            <a:ext cx="648072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8893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714348" y="285728"/>
            <a:ext cx="8345197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2200" b="1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Поступление доходов в бюджет </a:t>
            </a:r>
            <a:r>
              <a:rPr lang="ru-RU" sz="2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Дивьинского </a:t>
            </a:r>
            <a:r>
              <a:rPr lang="ru-RU" sz="2200" b="1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сельского поселения за </a:t>
            </a:r>
            <a:r>
              <a:rPr lang="ru-RU" sz="2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2019 </a:t>
            </a:r>
            <a:r>
              <a:rPr lang="ru-RU" sz="2200" b="1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год, тыс. рублей</a:t>
            </a:r>
            <a:br>
              <a:rPr lang="ru-RU" sz="2200" b="1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</a:br>
            <a:endParaRPr lang="ru-RU" sz="2200" b="1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</p:txBody>
      </p:sp>
      <p:graphicFrame>
        <p:nvGraphicFramePr>
          <p:cNvPr id="19609" name="Group 1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6066525"/>
              </p:ext>
            </p:extLst>
          </p:nvPr>
        </p:nvGraphicFramePr>
        <p:xfrm>
          <a:off x="221741" y="1196752"/>
          <a:ext cx="8640961" cy="5333135"/>
        </p:xfrm>
        <a:graphic>
          <a:graphicData uri="http://schemas.openxmlformats.org/drawingml/2006/table">
            <a:tbl>
              <a:tblPr/>
              <a:tblGrid>
                <a:gridCol w="3243222"/>
                <a:gridCol w="1505872"/>
                <a:gridCol w="1494109"/>
                <a:gridCol w="1216207"/>
                <a:gridCol w="1181551"/>
              </a:tblGrid>
              <a:tr h="50405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Уточненный план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kumimoji="0" lang="ru-RU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Исполнено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kumimoji="0" lang="ru-RU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Отклонение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kumimoji="0" lang="ru-RU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% </a:t>
                      </a:r>
                      <a:r>
                        <a:rPr kumimoji="0" lang="ru-RU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Исполнения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3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553"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Налог на доходы физических лиц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623,4 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130,8 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r>
                        <a:rPr lang="ru-RU" sz="13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492,6   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86,4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864"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Акцизы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173,3   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176,0   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2,7   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101,6   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217"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Налоги на совокупный доход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17,5   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17,4   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r>
                        <a:rPr lang="ru-RU" sz="13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   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99,4   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4490"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Налог на имущество физических лиц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850,0   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334,3   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r>
                        <a:rPr lang="ru-RU" sz="13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515,7   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39,3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6110"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Транспортный налог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638,5   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755,8   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117,3   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118,4   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217"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Земельный налог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406,9 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307,5 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- 99,4   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92,9   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9796"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Госпошлина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3,8   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3,8   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   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78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Доходы от оказания платных услуг и компенсации затрат</a:t>
                      </a:r>
                      <a:endParaRPr kumimoji="0" lang="ru-RU" sz="13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2,0   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2,0   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   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919"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 от использования имущества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   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76,4 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r>
                        <a:rPr lang="ru-RU" sz="13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23,6   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76,4   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919"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 от реализации имущества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26,8   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26,9   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   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100,4   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217"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Штрафы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433,0   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433,0   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    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217"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Прочие неналоговые доходы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811"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ДОХОДОВ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 </a:t>
                      </a:r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275,2 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</a:t>
                      </a:r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263,9 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- 1011,3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86,1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721"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Безвозмездные поступления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11 585,8   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 </a:t>
                      </a:r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585,8 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00,0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195"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 от возвратов и возврат остатков субсидий и субвенций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 </a:t>
                      </a:r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481,8 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- 505,2  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- 23,4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104,9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24"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 ДОХОДОВ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18 379,2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17 344,5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- 1034,7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94,4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0791568" y="5074508"/>
          <a:ext cx="208280" cy="365760"/>
        </p:xfrm>
        <a:graphic>
          <a:graphicData uri="http://schemas.openxmlformats.org/drawingml/2006/table">
            <a:tbl>
              <a:tblPr/>
              <a:tblGrid>
                <a:gridCol w="208280"/>
              </a:tblGrid>
              <a:tr h="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Text Box 826"/>
          <p:cNvSpPr txBox="1">
            <a:spLocks noChangeArrowheads="1"/>
          </p:cNvSpPr>
          <p:nvPr/>
        </p:nvSpPr>
        <p:spPr bwMode="auto">
          <a:xfrm>
            <a:off x="8256855" y="6556"/>
            <a:ext cx="88714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000" dirty="0">
                <a:cs typeface="Times New Roman" pitchFamily="18" charset="0"/>
              </a:rPr>
              <a:t>Слайд № </a:t>
            </a:r>
            <a:r>
              <a:rPr lang="ru-RU" sz="1000" dirty="0" smtClean="0">
                <a:cs typeface="Times New Roman" pitchFamily="18" charset="0"/>
              </a:rPr>
              <a:t>2</a:t>
            </a:r>
            <a:endParaRPr lang="ru-RU" sz="1000" dirty="0">
              <a:cs typeface="Times New Roman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741" y="123110"/>
            <a:ext cx="677851" cy="8576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02358146"/>
              </p:ext>
            </p:extLst>
          </p:nvPr>
        </p:nvGraphicFramePr>
        <p:xfrm>
          <a:off x="545778" y="1340768"/>
          <a:ext cx="7986662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267" name="TextBox 6"/>
          <p:cNvSpPr txBox="1">
            <a:spLocks noChangeArrowheads="1"/>
          </p:cNvSpPr>
          <p:nvPr/>
        </p:nvSpPr>
        <p:spPr bwMode="auto">
          <a:xfrm>
            <a:off x="1115616" y="404664"/>
            <a:ext cx="7416824" cy="80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tabLst>
                <a:tab pos="85725" algn="l"/>
                <a:tab pos="446088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tabLst>
                <a:tab pos="85725" algn="l"/>
                <a:tab pos="446088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tabLst>
                <a:tab pos="85725" algn="l"/>
                <a:tab pos="446088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tabLst>
                <a:tab pos="85725" algn="l"/>
                <a:tab pos="446088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tabLst>
                <a:tab pos="85725" algn="l"/>
                <a:tab pos="446088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85725" algn="l"/>
                <a:tab pos="446088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85725" algn="l"/>
                <a:tab pos="446088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85725" algn="l"/>
                <a:tab pos="446088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85725" algn="l"/>
                <a:tab pos="446088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tabLst/>
              <a:defRPr/>
            </a:pPr>
            <a:r>
              <a:rPr lang="ru-RU" sz="2300" b="1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налоговых и неналоговых доходов в </a:t>
            </a:r>
            <a:r>
              <a:rPr lang="ru-RU" sz="23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2019 </a:t>
            </a:r>
            <a:r>
              <a:rPr lang="ru-RU" sz="2300" b="1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году</a:t>
            </a:r>
          </a:p>
        </p:txBody>
      </p:sp>
      <p:sp>
        <p:nvSpPr>
          <p:cNvPr id="4" name="Text Box 826"/>
          <p:cNvSpPr txBox="1">
            <a:spLocks noChangeArrowheads="1"/>
          </p:cNvSpPr>
          <p:nvPr/>
        </p:nvSpPr>
        <p:spPr bwMode="auto">
          <a:xfrm>
            <a:off x="8256855" y="6556"/>
            <a:ext cx="88714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000" dirty="0">
                <a:cs typeface="Times New Roman" pitchFamily="18" charset="0"/>
              </a:rPr>
              <a:t>Слайд № 3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741" y="123110"/>
            <a:ext cx="648072" cy="8576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7803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259632" y="383706"/>
            <a:ext cx="7440795" cy="8382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 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Дивьинского сельского</a:t>
            </a:r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поселения за 2019 год</a:t>
            </a:r>
            <a:endParaRPr lang="ru-RU" sz="2400" b="1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207120812"/>
              </p:ext>
            </p:extLst>
          </p:nvPr>
        </p:nvGraphicFramePr>
        <p:xfrm>
          <a:off x="755576" y="1988840"/>
          <a:ext cx="7944172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115616" y="1340768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prstClr val="black"/>
                </a:solidFill>
              </a:rPr>
              <a:t>Всего исполнено расходов на сумму 17 380,3 тыс. рублей, из которых</a:t>
            </a:r>
            <a:endParaRPr lang="ru-RU" dirty="0">
              <a:solidFill>
                <a:prstClr val="black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182" y="157919"/>
            <a:ext cx="811450" cy="10382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 Box 826"/>
          <p:cNvSpPr txBox="1">
            <a:spLocks noChangeArrowheads="1"/>
          </p:cNvSpPr>
          <p:nvPr/>
        </p:nvSpPr>
        <p:spPr bwMode="auto">
          <a:xfrm>
            <a:off x="8256855" y="6556"/>
            <a:ext cx="88714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000" dirty="0">
                <a:cs typeface="Times New Roman" pitchFamily="18" charset="0"/>
              </a:rPr>
              <a:t>Слайд № </a:t>
            </a:r>
            <a:r>
              <a:rPr lang="ru-RU" sz="1000" dirty="0" smtClean="0">
                <a:cs typeface="Times New Roman" pitchFamily="18" charset="0"/>
              </a:rPr>
              <a:t>4</a:t>
            </a:r>
            <a:endParaRPr lang="ru-RU" sz="10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0143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905491884"/>
              </p:ext>
            </p:extLst>
          </p:nvPr>
        </p:nvGraphicFramePr>
        <p:xfrm>
          <a:off x="635928" y="1196753"/>
          <a:ext cx="8064499" cy="54452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741" y="252776"/>
            <a:ext cx="648072" cy="8784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115615" y="252777"/>
            <a:ext cx="758481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prstClr val="black"/>
                </a:solidFill>
                <a:cs typeface="Times New Roman" panose="02020603050405020304" pitchFamily="18" charset="0"/>
              </a:rPr>
              <a:t>Структура расходов бюджета поселения в разрезе муниципальных программ за 2019 год, %</a:t>
            </a:r>
          </a:p>
        </p:txBody>
      </p:sp>
      <p:sp>
        <p:nvSpPr>
          <p:cNvPr id="6" name="Text Box 826"/>
          <p:cNvSpPr txBox="1">
            <a:spLocks noChangeArrowheads="1"/>
          </p:cNvSpPr>
          <p:nvPr/>
        </p:nvSpPr>
        <p:spPr bwMode="auto">
          <a:xfrm>
            <a:off x="8256855" y="6556"/>
            <a:ext cx="88714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000" dirty="0">
                <a:cs typeface="Times New Roman" pitchFamily="18" charset="0"/>
              </a:rPr>
              <a:t>Слайд № 5</a:t>
            </a:r>
          </a:p>
        </p:txBody>
      </p:sp>
    </p:spTree>
    <p:extLst>
      <p:ext uri="{BB962C8B-B14F-4D97-AF65-F5344CB8AC3E}">
        <p14:creationId xmlns:p14="http://schemas.microsoft.com/office/powerpoint/2010/main" val="2537271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755576" y="252777"/>
            <a:ext cx="8064896" cy="933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lvl="0" algn="ctr"/>
            <a:r>
              <a:rPr lang="ru-RU" b="1" dirty="0">
                <a:solidFill>
                  <a:prstClr val="black"/>
                </a:solidFill>
              </a:rPr>
              <a:t>Расходы бюджета </a:t>
            </a:r>
            <a:r>
              <a:rPr lang="ru-RU" b="1" dirty="0" smtClean="0">
                <a:solidFill>
                  <a:prstClr val="black"/>
                </a:solidFill>
              </a:rPr>
              <a:t>Дивьинского сельского поселения </a:t>
            </a:r>
            <a:r>
              <a:rPr lang="ru-RU" b="1" dirty="0">
                <a:solidFill>
                  <a:prstClr val="black"/>
                </a:solidFill>
              </a:rPr>
              <a:t>за 2019 год</a:t>
            </a:r>
          </a:p>
          <a:p>
            <a:pPr lvl="0" algn="ctr"/>
            <a:r>
              <a:rPr lang="ru-RU" b="1" dirty="0">
                <a:solidFill>
                  <a:prstClr val="black"/>
                </a:solidFill>
              </a:rPr>
              <a:t>в разрезе функциональной (отраслевой) структуры расходов</a:t>
            </a:r>
            <a:endParaRPr lang="ru-RU" b="1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818760" y="1047750"/>
            <a:ext cx="1001712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тыс. рублей</a:t>
            </a:r>
          </a:p>
        </p:txBody>
      </p:sp>
      <p:graphicFrame>
        <p:nvGraphicFramePr>
          <p:cNvPr id="9" name="Group 9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178442648"/>
              </p:ext>
            </p:extLst>
          </p:nvPr>
        </p:nvGraphicFramePr>
        <p:xfrm>
          <a:off x="221741" y="1341438"/>
          <a:ext cx="8598730" cy="4947367"/>
        </p:xfrm>
        <a:graphic>
          <a:graphicData uri="http://schemas.openxmlformats.org/drawingml/2006/table">
            <a:tbl>
              <a:tblPr/>
              <a:tblGrid>
                <a:gridCol w="4169388"/>
                <a:gridCol w="1107336"/>
                <a:gridCol w="1107335"/>
                <a:gridCol w="1107335"/>
                <a:gridCol w="1107336"/>
              </a:tblGrid>
              <a:tr h="6080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Franklin Gothic Book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Cyr" pitchFamily="34" charset="0"/>
                          <a:cs typeface="Times New Roman" pitchFamily="18" charset="0"/>
                        </a:rPr>
                        <a:t> 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раздела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 2" pitchFamily="18" charset="2"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Фактически исполнено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Не исполнено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% исполнения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64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4 346,3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4 065,0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281,3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93,5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64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Национальная оборона</a:t>
                      </a: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220,8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220,8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79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741,5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591,0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150,5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79,7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64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экономика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4 005,3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3 927,5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77,8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98,0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63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Жилищно-коммунальное хозяйство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6 403,5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6 068,7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334,9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94,8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79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Культура, кинематография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2 566,3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2 414,5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151,8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94,1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64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Социальная политика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105,8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92,8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87,7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6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18 389,5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17 380,3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1 009,2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94,5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740" y="252777"/>
            <a:ext cx="749859" cy="9330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 Box 826"/>
          <p:cNvSpPr txBox="1">
            <a:spLocks noChangeArrowheads="1"/>
          </p:cNvSpPr>
          <p:nvPr/>
        </p:nvSpPr>
        <p:spPr bwMode="auto">
          <a:xfrm>
            <a:off x="8256855" y="6556"/>
            <a:ext cx="88714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000" dirty="0">
                <a:cs typeface="Times New Roman" pitchFamily="18" charset="0"/>
              </a:rPr>
              <a:t>Слайд № </a:t>
            </a:r>
            <a:r>
              <a:rPr lang="ru-RU" sz="1000" dirty="0" smtClean="0">
                <a:cs typeface="Times New Roman" pitchFamily="18" charset="0"/>
              </a:rPr>
              <a:t>6</a:t>
            </a:r>
            <a:endParaRPr lang="ru-RU" sz="10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9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248668764"/>
              </p:ext>
            </p:extLst>
          </p:nvPr>
        </p:nvGraphicFramePr>
        <p:xfrm>
          <a:off x="395536" y="375888"/>
          <a:ext cx="8569325" cy="62157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826"/>
          <p:cNvSpPr txBox="1">
            <a:spLocks noChangeArrowheads="1"/>
          </p:cNvSpPr>
          <p:nvPr/>
        </p:nvSpPr>
        <p:spPr bwMode="auto">
          <a:xfrm>
            <a:off x="8256855" y="6556"/>
            <a:ext cx="88714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000" dirty="0">
                <a:cs typeface="Times New Roman" pitchFamily="18" charset="0"/>
              </a:rPr>
              <a:t>Слайд № </a:t>
            </a:r>
            <a:r>
              <a:rPr lang="ru-RU" sz="1000" dirty="0" smtClean="0">
                <a:cs typeface="Times New Roman" pitchFamily="18" charset="0"/>
              </a:rPr>
              <a:t>7</a:t>
            </a:r>
            <a:endParaRPr lang="ru-RU" sz="10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4970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359609458"/>
              </p:ext>
            </p:extLst>
          </p:nvPr>
        </p:nvGraphicFramePr>
        <p:xfrm>
          <a:off x="602027" y="1334562"/>
          <a:ext cx="8146436" cy="51907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9161"/>
                <a:gridCol w="1169227"/>
                <a:gridCol w="1091279"/>
                <a:gridCol w="1206769"/>
              </a:tblGrid>
              <a:tr h="96078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направления расходов муниципального дорожного фонда</a:t>
                      </a:r>
                    </a:p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6" marR="91446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Утверждено</a:t>
                      </a:r>
                    </a:p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6" marR="91446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</a:p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6" marR="91446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</a:p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6" marR="91446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2517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Паспортизация дорог общего пользования местного значения в пределах населенных пунктов поселения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98,0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98,0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62458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Содержание автомобильных дорог и инженерных сооружений на них в границах поселения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400" b="0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914,0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2 914,0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8396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Межбюджетные трансферты, передаваемые бюджету муниципального района на исполнение части полномочий по обеспечению ремонта автомобильных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13,2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13,2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5973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Ремонт автомобильных дорог и инженерных сооружений на них в границах поселения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831,5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753,7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90,6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11946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Проектирование,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строительство (реконструкция), капитальный ремонт и ремонт автомобильных дорог общего пользования местного значения, находящихся на территории Пермского края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148,6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148,6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61445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6" marR="91446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4 005,3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6" marR="91446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3 927,5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6" marR="91446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6" marR="91446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5394" name="TextBox 3"/>
          <p:cNvSpPr txBox="1">
            <a:spLocks noChangeArrowheads="1"/>
          </p:cNvSpPr>
          <p:nvPr/>
        </p:nvSpPr>
        <p:spPr bwMode="auto">
          <a:xfrm>
            <a:off x="1043608" y="252777"/>
            <a:ext cx="763284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Дорожный  фонд  </a:t>
            </a: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Дивьинского сельского поселения 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 2019 году</a:t>
            </a:r>
            <a:endParaRPr lang="ru-RU" altLang="ru-RU" sz="2400" b="1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991" y="196452"/>
            <a:ext cx="648072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 Box 826"/>
          <p:cNvSpPr txBox="1">
            <a:spLocks noChangeArrowheads="1"/>
          </p:cNvSpPr>
          <p:nvPr/>
        </p:nvSpPr>
        <p:spPr bwMode="auto">
          <a:xfrm>
            <a:off x="8256855" y="6556"/>
            <a:ext cx="88714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000" dirty="0">
                <a:cs typeface="Times New Roman" pitchFamily="18" charset="0"/>
              </a:rPr>
              <a:t>Слайд № </a:t>
            </a:r>
            <a:r>
              <a:rPr lang="ru-RU" sz="1000" dirty="0" smtClean="0">
                <a:cs typeface="Times New Roman" pitchFamily="18" charset="0"/>
              </a:rPr>
              <a:t>8</a:t>
            </a:r>
            <a:endParaRPr lang="ru-RU" sz="10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9288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6_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7_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6112</TotalTime>
  <Words>617</Words>
  <Application>Microsoft Office PowerPoint</Application>
  <PresentationFormat>Экран (4:3)</PresentationFormat>
  <Paragraphs>230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5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2_Воздушный поток</vt:lpstr>
      <vt:lpstr>5_Воздушный поток</vt:lpstr>
      <vt:lpstr>6_Воздушный поток</vt:lpstr>
      <vt:lpstr>7_Воздушный поток</vt:lpstr>
      <vt:lpstr>Воздушный поток</vt:lpstr>
      <vt:lpstr>Отчет об исполнении бюджета Дивьинского сельского поселения за 2019 год</vt:lpstr>
      <vt:lpstr>Презентация PowerPoint</vt:lpstr>
      <vt:lpstr>Презентация PowerPoint</vt:lpstr>
      <vt:lpstr>Презентация PowerPoint</vt:lpstr>
      <vt:lpstr>Расходы бюджета Дивьинского сельского поселения за 2019 год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DreamLair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Добрянский муниципальный район!</dc:title>
  <dc:creator>Paradise</dc:creator>
  <cp:lastModifiedBy>Malgina</cp:lastModifiedBy>
  <cp:revision>484</cp:revision>
  <cp:lastPrinted>2020-05-19T13:38:32Z</cp:lastPrinted>
  <dcterms:created xsi:type="dcterms:W3CDTF">2012-10-26T09:26:12Z</dcterms:created>
  <dcterms:modified xsi:type="dcterms:W3CDTF">2020-05-20T03:56:03Z</dcterms:modified>
</cp:coreProperties>
</file>