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5"/>
  </p:notesMasterIdLst>
  <p:handoutMasterIdLst>
    <p:handoutMasterId r:id="rId16"/>
  </p:handoutMasterIdLst>
  <p:sldIdLst>
    <p:sldId id="345" r:id="rId2"/>
    <p:sldId id="389" r:id="rId3"/>
    <p:sldId id="348" r:id="rId4"/>
    <p:sldId id="376" r:id="rId5"/>
    <p:sldId id="395" r:id="rId6"/>
    <p:sldId id="396" r:id="rId7"/>
    <p:sldId id="397" r:id="rId8"/>
    <p:sldId id="398" r:id="rId9"/>
    <p:sldId id="399" r:id="rId10"/>
    <p:sldId id="400" r:id="rId11"/>
    <p:sldId id="393" r:id="rId12"/>
    <p:sldId id="401" r:id="rId13"/>
    <p:sldId id="355" r:id="rId14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663300"/>
    <a:srgbClr val="99FF66"/>
    <a:srgbClr val="99FFCC"/>
    <a:srgbClr val="006666"/>
    <a:srgbClr val="990099"/>
    <a:srgbClr val="FF66FF"/>
    <a:srgbClr val="66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9263" autoAdjust="0"/>
  </p:normalViewPr>
  <p:slideViewPr>
    <p:cSldViewPr>
      <p:cViewPr varScale="1">
        <p:scale>
          <a:sx n="116" d="100"/>
          <a:sy n="116" d="100"/>
        </p:scale>
        <p:origin x="-14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3089815417334648E-3"/>
          <c:w val="0.77823442322833725"/>
          <c:h val="0.76178578842116962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explosion val="12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2FA142"/>
              </a:solidFill>
            </c:spPr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rgbClr val="990099"/>
              </a:solidFill>
            </c:spPr>
          </c:dPt>
          <c:dPt>
            <c:idx val="5"/>
            <c:bubble3D val="0"/>
            <c:spPr>
              <a:solidFill>
                <a:srgbClr val="97D0FF"/>
              </a:solidFill>
            </c:spPr>
          </c:dPt>
          <c:dPt>
            <c:idx val="6"/>
            <c:bubble3D val="0"/>
            <c:explosion val="26"/>
            <c:spPr>
              <a:solidFill>
                <a:srgbClr val="0000FF"/>
              </a:solidFill>
            </c:spPr>
          </c:dPt>
          <c:dPt>
            <c:idx val="7"/>
            <c:bubble3D val="0"/>
            <c:spPr>
              <a:solidFill>
                <a:schemeClr val="accent6"/>
              </a:solidFill>
            </c:spPr>
          </c:dPt>
          <c:dPt>
            <c:idx val="8"/>
            <c:bubble3D val="0"/>
            <c:spPr>
              <a:solidFill>
                <a:srgbClr val="FFFF00"/>
              </a:solidFill>
            </c:spPr>
          </c:dPt>
          <c:dPt>
            <c:idx val="9"/>
            <c:bubble3D val="0"/>
            <c:explosion val="16"/>
            <c:spPr>
              <a:solidFill>
                <a:srgbClr val="FF0000"/>
              </a:solidFill>
            </c:spPr>
          </c:dPt>
          <c:dPt>
            <c:idx val="10"/>
            <c:bubble3D val="0"/>
            <c:spPr>
              <a:solidFill>
                <a:srgbClr val="FF99FF"/>
              </a:solidFill>
            </c:spPr>
          </c:dPt>
          <c:dLbls>
            <c:dLbl>
              <c:idx val="0"/>
              <c:layout>
                <c:manualLayout>
                  <c:x val="0.16278547056859999"/>
                  <c:y val="3.93728474613931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9076672640238073E-2"/>
                  <c:y val="-0.1097080222080587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8463988364245025E-2"/>
                  <c:y val="-7.48313150390697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2722205193890929E-2"/>
                  <c:y val="-1.36677406214124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0482869053197103E-2"/>
                  <c:y val="2.67883246890696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194903696995318"/>
                  <c:y val="7.09956301151724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3.9655516155955722E-2"/>
                  <c:y val="9.265081657593604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9416150320774176E-2"/>
                  <c:y val="0.185665666777765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8.5176794087718458E-2"/>
                  <c:y val="0.276174313965114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0.12463319247688609"/>
                  <c:y val="0.160449764840943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0.18814127355016125"/>
                  <c:y val="8.1711291337999523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Прочие неналоговые доходы
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0,1%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2.9507964331640237E-2"/>
                  <c:y val="-1.14679850386994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Лист1!$A$68:$A$78</c:f>
              <c:strCache>
                <c:ptCount val="11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Транспортный налог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Плата за негативное воздействие на окружающую среду</c:v>
                </c:pt>
                <c:pt idx="7">
                  <c:v>Прочие доходы от оказания платных услуг</c:v>
                </c:pt>
                <c:pt idx="8">
                  <c:v>Доходы от реализации муниципального имущества</c:v>
                </c:pt>
                <c:pt idx="9">
                  <c:v>Штрафы</c:v>
                </c:pt>
                <c:pt idx="10">
                  <c:v>Прочие неналоговые доходы</c:v>
                </c:pt>
              </c:strCache>
            </c:strRef>
          </c:cat>
          <c:val>
            <c:numRef>
              <c:f>Лист1!$B$68:$B$78</c:f>
              <c:numCache>
                <c:formatCode>_-* #,##0.0_р_._-;\-* #,##0.0_р_._-;_-* "-"??_р_._-;_-@_-</c:formatCode>
                <c:ptCount val="11"/>
                <c:pt idx="0">
                  <c:v>230774.7</c:v>
                </c:pt>
                <c:pt idx="1">
                  <c:v>6887.3</c:v>
                </c:pt>
                <c:pt idx="2">
                  <c:v>18867.7</c:v>
                </c:pt>
                <c:pt idx="3">
                  <c:v>34794.300000000003</c:v>
                </c:pt>
                <c:pt idx="4">
                  <c:v>9701.7999999999993</c:v>
                </c:pt>
                <c:pt idx="5">
                  <c:v>50868.9</c:v>
                </c:pt>
                <c:pt idx="6">
                  <c:v>2624.3</c:v>
                </c:pt>
                <c:pt idx="7">
                  <c:v>2688</c:v>
                </c:pt>
                <c:pt idx="8">
                  <c:v>7845.5</c:v>
                </c:pt>
                <c:pt idx="9">
                  <c:v>17619.400000000001</c:v>
                </c:pt>
                <c:pt idx="10">
                  <c:v>179.1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214307041690441"/>
          <c:y val="0.14783896560512891"/>
          <c:w val="0.71651306139897253"/>
          <c:h val="0.805475045256409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6"/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"/>
            <c:bubble3D val="0"/>
            <c:explosion val="22"/>
          </c:dPt>
          <c:dLbls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мероприятия          1 413 621,4 тыс. рублей</c:v>
                </c:pt>
                <c:pt idx="1">
                  <c:v>Непрограммные мероприятия           74 638,2 тыс. рублей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1413621.4</c:v>
                </c:pt>
                <c:pt idx="1">
                  <c:v>74638.2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8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4237997364608918"/>
          <c:y val="2.4850180045354392E-3"/>
          <c:w val="0.73587291413126499"/>
          <c:h val="0.12905490670774888"/>
        </c:manualLayout>
      </c:layout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884024685556079E-2"/>
          <c:y val="0.1026232424792307"/>
          <c:w val="0.68092507912100231"/>
          <c:h val="0.66928983199397596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6600CC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7"/>
            <c:bubble3D val="0"/>
            <c:spPr>
              <a:solidFill>
                <a:srgbClr val="0000FF"/>
              </a:solidFill>
            </c:spPr>
          </c:dPt>
          <c:dPt>
            <c:idx val="8"/>
            <c:bubble3D val="0"/>
            <c:spPr>
              <a:solidFill>
                <a:srgbClr val="663300"/>
              </a:solidFill>
            </c:spPr>
          </c:dPt>
          <c:dPt>
            <c:idx val="9"/>
            <c:bubble3D val="0"/>
            <c:explosion val="17"/>
            <c:spPr>
              <a:solidFill>
                <a:srgbClr val="FFC000"/>
              </a:solidFill>
            </c:spPr>
          </c:dPt>
          <c:dPt>
            <c:idx val="10"/>
            <c:bubble3D val="0"/>
            <c:spPr>
              <a:solidFill>
                <a:srgbClr val="FF9900"/>
              </a:solidFill>
            </c:spPr>
          </c:dPt>
          <c:dPt>
            <c:idx val="1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2"/>
            <c:bubble3D val="0"/>
            <c:spPr>
              <a:solidFill>
                <a:srgbClr val="990099"/>
              </a:solidFill>
            </c:spPr>
          </c:dPt>
          <c:dLbls>
            <c:dLbl>
              <c:idx val="0"/>
              <c:layout>
                <c:manualLayout>
                  <c:x val="8.7911200623726177E-2"/>
                  <c:y val="8.49352001012233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9722970800687832E-2"/>
                  <c:y val="-0.1181346362749817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556875194791533"/>
                  <c:y val="-7.48315773556024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6395769201652133E-2"/>
                  <c:y val="2.49376226715550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834733210567558"/>
                  <c:y val="-6.825514757619523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5870517828402547E-2"/>
                  <c:y val="2.07301426384722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0331288165621716"/>
                  <c:y val="8.34380670666222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19081458992265363"/>
                  <c:y val="0.188605008394129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6.6847783874554742E-2"/>
                  <c:y val="0.146587107605327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7.9567486601783671E-2"/>
                  <c:y val="0.2546113703415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delete val="1"/>
            </c:dLbl>
            <c:dLbl>
              <c:idx val="11"/>
              <c:layout>
                <c:manualLayout>
                  <c:x val="-7.8538348246458362E-2"/>
                  <c:y val="0.205270209174289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6.0158876152403909E-2"/>
                  <c:y val="8.11850380821883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-1.421929028534686E-2"/>
                  <c:y val="-2.404825389771506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90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Лист1!$A$68:$A$80</c:f>
              <c:strCache>
                <c:ptCount val="13"/>
                <c:pt idx="0">
                  <c:v>Функционирование и развитие системы образования</c:v>
                </c:pt>
                <c:pt idx="1">
                  <c:v>Управление муниципальными финансами и муниципальным долгом</c:v>
                </c:pt>
                <c:pt idx="2">
                  <c:v>Развитие физической культуры и спорта</c:v>
                </c:pt>
                <c:pt idx="3">
                  <c:v>Молодежная и семейная политика</c:v>
                </c:pt>
                <c:pt idx="4">
                  <c:v>Инфраструктура и градостроительство</c:v>
                </c:pt>
                <c:pt idx="5">
                  <c:v>Функционирование системы муниципального управления</c:v>
                </c:pt>
                <c:pt idx="6">
                  <c:v>Непрограммные направления деятельности</c:v>
                </c:pt>
                <c:pt idx="7">
                  <c:v>Культура Добрянского района</c:v>
                </c:pt>
                <c:pt idx="8">
                  <c:v>Кадровая политика</c:v>
                </c:pt>
                <c:pt idx="9">
                  <c:v>Обеспечение общественной безопасности</c:v>
                </c:pt>
                <c:pt idx="10">
                  <c:v>Поддержка и развитие общественных инициатив</c:v>
                </c:pt>
                <c:pt idx="11">
                  <c:v>Управление земельными ресурсами и имуществом</c:v>
                </c:pt>
                <c:pt idx="12">
                  <c:v>Развитие сельского хозяйства, малого и среднего предпринимательства</c:v>
                </c:pt>
              </c:strCache>
            </c:strRef>
          </c:cat>
          <c:val>
            <c:numRef>
              <c:f>Лист1!$B$68:$B$80</c:f>
              <c:numCache>
                <c:formatCode>#,##0.0</c:formatCode>
                <c:ptCount val="13"/>
                <c:pt idx="0">
                  <c:v>825448.5</c:v>
                </c:pt>
                <c:pt idx="1">
                  <c:v>57478.2</c:v>
                </c:pt>
                <c:pt idx="2">
                  <c:v>35210.5</c:v>
                </c:pt>
                <c:pt idx="3">
                  <c:v>12532.9</c:v>
                </c:pt>
                <c:pt idx="4">
                  <c:v>263594.09999999998</c:v>
                </c:pt>
                <c:pt idx="5">
                  <c:v>72751.399999999994</c:v>
                </c:pt>
                <c:pt idx="6">
                  <c:v>74638.2</c:v>
                </c:pt>
                <c:pt idx="7">
                  <c:v>44908.9</c:v>
                </c:pt>
                <c:pt idx="8">
                  <c:v>6768</c:v>
                </c:pt>
                <c:pt idx="9">
                  <c:v>8484.4</c:v>
                </c:pt>
                <c:pt idx="10">
                  <c:v>1391.1</c:v>
                </c:pt>
                <c:pt idx="11">
                  <c:v>84213.4</c:v>
                </c:pt>
                <c:pt idx="12">
                  <c:v>840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20"/>
      <c:rotY val="2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87639895642529"/>
          <c:y val="7.1037631621177891E-2"/>
          <c:w val="0.78152761420910821"/>
          <c:h val="0.76727277216111789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6600CC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dPt>
            <c:idx val="3"/>
            <c:bubble3D val="0"/>
            <c:spPr>
              <a:solidFill>
                <a:srgbClr val="A7EA52">
                  <a:lumMod val="50000"/>
                </a:srgbClr>
              </a:solidFill>
            </c:spPr>
          </c:dPt>
          <c:dPt>
            <c:idx val="4"/>
            <c:bubble3D val="0"/>
            <c:explosion val="39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7"/>
            <c:bubble3D val="0"/>
            <c:spPr>
              <a:solidFill>
                <a:srgbClr val="0000FF"/>
              </a:solidFill>
            </c:spPr>
          </c:dPt>
          <c:dPt>
            <c:idx val="8"/>
            <c:bubble3D val="0"/>
            <c:spPr>
              <a:solidFill>
                <a:srgbClr val="663300"/>
              </a:solidFill>
            </c:spPr>
          </c:dPt>
          <c:dPt>
            <c:idx val="9"/>
            <c:bubble3D val="0"/>
            <c:explosion val="17"/>
            <c:spPr>
              <a:solidFill>
                <a:srgbClr val="FFC000"/>
              </a:solidFill>
            </c:spPr>
          </c:dPt>
          <c:dPt>
            <c:idx val="10"/>
            <c:bubble3D val="0"/>
            <c:spPr>
              <a:solidFill>
                <a:srgbClr val="FF9900"/>
              </a:solidFill>
            </c:spPr>
          </c:dPt>
          <c:dLbls>
            <c:dLbl>
              <c:idx val="0"/>
              <c:layout>
                <c:manualLayout>
                  <c:x val="-3.0960093457279549E-2"/>
                  <c:y val="0.1314770966806157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0627021570527784E-2"/>
                  <c:y val="5.82342702662667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2131603204655803E-2"/>
                  <c:y val="-0.1017768859015664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8.5737457080502635E-2"/>
                  <c:y val="-0.1440829491167648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8.7476514408920153E-2"/>
                  <c:y val="-7.805344159290943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5870517828402547E-2"/>
                  <c:y val="2.07301426384722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0331288165621716"/>
                  <c:y val="8.34380670666222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15335562518618875"/>
                  <c:y val="0.164109466232147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7374736677479971"/>
                  <c:y val="0.173532416151291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9.3109658279049601E-2"/>
                  <c:y val="0.22521648829142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delete val="1"/>
            </c:dLbl>
            <c:dLbl>
              <c:idx val="11"/>
              <c:layout>
                <c:manualLayout>
                  <c:x val="-7.8538348246458362E-2"/>
                  <c:y val="0.205270209174289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6.0158876152403909E-2"/>
                  <c:y val="8.11850380821883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-1.421929028534686E-2"/>
                  <c:y val="-2.404825389771506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0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Лист1!$A$68:$A$79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  </c:v>
                </c:pt>
                <c:pt idx="5">
                  <c:v>Культура, кинематография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  <c:pt idx="11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Лист1!$B$68:$B$79</c:f>
              <c:numCache>
                <c:formatCode>#,##0.0</c:formatCode>
                <c:ptCount val="12"/>
                <c:pt idx="0">
                  <c:v>170962.6</c:v>
                </c:pt>
                <c:pt idx="1">
                  <c:v>4892.7</c:v>
                </c:pt>
                <c:pt idx="2">
                  <c:v>173184.1</c:v>
                </c:pt>
                <c:pt idx="3">
                  <c:v>66859.600000000006</c:v>
                </c:pt>
                <c:pt idx="4">
                  <c:v>815830.2</c:v>
                </c:pt>
                <c:pt idx="5">
                  <c:v>52471.7</c:v>
                </c:pt>
                <c:pt idx="6">
                  <c:v>1366.8</c:v>
                </c:pt>
                <c:pt idx="7">
                  <c:v>94587.3</c:v>
                </c:pt>
                <c:pt idx="8">
                  <c:v>71463.5</c:v>
                </c:pt>
                <c:pt idx="9">
                  <c:v>17.3</c:v>
                </c:pt>
                <c:pt idx="11">
                  <c:v>36623.800000000003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35" cy="497760"/>
          </a:xfrm>
          <a:prstGeom prst="rect">
            <a:avLst/>
          </a:prstGeom>
        </p:spPr>
        <p:txBody>
          <a:bodyPr vert="horz" lIns="91122" tIns="45561" rIns="91122" bIns="455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982" y="0"/>
            <a:ext cx="2972435" cy="497760"/>
          </a:xfrm>
          <a:prstGeom prst="rect">
            <a:avLst/>
          </a:prstGeom>
        </p:spPr>
        <p:txBody>
          <a:bodyPr vert="horz" lIns="91122" tIns="45561" rIns="91122" bIns="455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D55FB5-ADA5-483C-B444-FFCB548195F5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7937"/>
            <a:ext cx="2972435" cy="497759"/>
          </a:xfrm>
          <a:prstGeom prst="rect">
            <a:avLst/>
          </a:prstGeom>
        </p:spPr>
        <p:txBody>
          <a:bodyPr vert="horz" lIns="91122" tIns="45561" rIns="91122" bIns="455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982" y="9447937"/>
            <a:ext cx="2972435" cy="497759"/>
          </a:xfrm>
          <a:prstGeom prst="rect">
            <a:avLst/>
          </a:prstGeom>
        </p:spPr>
        <p:txBody>
          <a:bodyPr vert="horz" lIns="91122" tIns="45561" rIns="91122" bIns="455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D342A8-F9D1-40DF-89C9-72785B71D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38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35" cy="497760"/>
          </a:xfrm>
          <a:prstGeom prst="rect">
            <a:avLst/>
          </a:prstGeom>
        </p:spPr>
        <p:txBody>
          <a:bodyPr vert="horz" lIns="96006" tIns="48003" rIns="96006" bIns="480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982" y="0"/>
            <a:ext cx="2972435" cy="497760"/>
          </a:xfrm>
          <a:prstGeom prst="rect">
            <a:avLst/>
          </a:prstGeom>
        </p:spPr>
        <p:txBody>
          <a:bodyPr vert="horz" lIns="96006" tIns="48003" rIns="96006" bIns="480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F878790-CB71-4A2B-9FFC-3EEAD55F8438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06" tIns="48003" rIns="96006" bIns="4800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6436" y="4724759"/>
            <a:ext cx="5485132" cy="4476670"/>
          </a:xfrm>
          <a:prstGeom prst="rect">
            <a:avLst/>
          </a:prstGeom>
        </p:spPr>
        <p:txBody>
          <a:bodyPr vert="horz" lIns="96006" tIns="48003" rIns="96006" bIns="48003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7937"/>
            <a:ext cx="2972435" cy="497759"/>
          </a:xfrm>
          <a:prstGeom prst="rect">
            <a:avLst/>
          </a:prstGeom>
        </p:spPr>
        <p:txBody>
          <a:bodyPr vert="horz" lIns="96006" tIns="48003" rIns="96006" bIns="480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982" y="9447937"/>
            <a:ext cx="2972435" cy="497759"/>
          </a:xfrm>
          <a:prstGeom prst="rect">
            <a:avLst/>
          </a:prstGeom>
        </p:spPr>
        <p:txBody>
          <a:bodyPr vert="horz" lIns="96006" tIns="48003" rIns="96006" bIns="480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02FED69-E882-4765-AE73-92658F464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53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Слайд 1: Добрый день, уважаемые  коллеги! Мы рады видеть вас на территории Добрянского района.</a:t>
            </a:r>
          </a:p>
          <a:p>
            <a:pPr eaLnBrk="1" hangingPunct="1">
              <a:spcBef>
                <a:spcPct val="0"/>
              </a:spcBef>
            </a:pP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AB93B6-026E-4426-9268-087ED098A24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FED69-E882-4765-AE73-92658F46435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04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FED69-E882-4765-AE73-92658F46435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04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FED69-E882-4765-AE73-92658F46435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0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B55A7-6CD4-4E43-A385-826C271E1910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807E9-4032-45CC-8C38-156E02FE28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CDEDE2-FE7C-4532-B5E7-4E4A0CA53296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248FB-D2EC-4001-BBEA-A1EA97DB7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684603-E585-42DB-8AC6-FDDCCF7509CB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062FB-51ED-4DBB-8F42-A9DF6EC52D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04B2E2-CEAB-4197-A9BE-AF4B70FD4BCA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58D3D-3BF3-4DFC-8F6A-B66C26935F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2E154-BD86-4E0D-8476-5A17933E9542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EF14-F8A8-42F7-B3DC-37F82D1143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264135-4977-4A6E-85C7-25C9A8B60BED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EF1CD-B293-49DA-BF8A-B43FB5993D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A9E9D-FD6E-4C5C-ACC6-4F363E902B7E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DAE55-2F51-4596-ABE1-A957964B3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93184D-C835-435D-A02F-75FB27EB1FBF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B0112-3557-4078-AE35-3B17587394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324F82-48F3-4FE2-AB3C-989AAD289A32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87243-B929-45E8-BC17-0AFB805B71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683666-DB6E-4D7B-8D41-F5B8E7097561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82250-6100-462E-BF1E-F0A7DBE402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42142B-4408-4D5B-8B71-6E9BF806E21E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EA50C-2E44-4209-BA8D-77EF82E212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D:\ФОТО\Город\Виды\B7538-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500063"/>
            <a:ext cx="4666679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84213" y="4221163"/>
            <a:ext cx="77724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r>
              <a:rPr lang="ru-RU" sz="3400" b="1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Отчет об исполнении бюджета Добрянского муниципального района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331913" y="5516563"/>
            <a:ext cx="6403975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за </a:t>
            </a:r>
            <a:r>
              <a:rPr lang="ru-RU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2019 </a:t>
            </a:r>
            <a:r>
              <a:rPr lang="ru-RU" sz="3200" b="1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год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endParaRPr lang="ru-RU" sz="3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endParaRPr lang="ru-RU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endParaRPr lang="ru-RU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endParaRPr lang="ru-RU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ru-RU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 </a:t>
            </a:r>
            <a:endParaRPr lang="ru-RU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</p:txBody>
      </p:sp>
      <p:pic>
        <p:nvPicPr>
          <p:cNvPr id="7" name="Picture 7" descr="D:\ФОТО\Город\Часовня\Часовня-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60648"/>
            <a:ext cx="3014955" cy="378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772" y="404664"/>
            <a:ext cx="3179558" cy="3167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51585"/>
            <a:ext cx="7867600" cy="1008112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 фонд  Добрянского муниципального  района в 2019 году</a:t>
            </a:r>
            <a:endParaRPr lang="ru-RU" sz="24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70325930"/>
              </p:ext>
            </p:extLst>
          </p:nvPr>
        </p:nvGraphicFramePr>
        <p:xfrm>
          <a:off x="467544" y="1335141"/>
          <a:ext cx="8352929" cy="450037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608512"/>
                <a:gridCol w="1224136"/>
                <a:gridCol w="1080121"/>
                <a:gridCol w="1440160"/>
              </a:tblGrid>
              <a:tr h="542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направления расходов муниципального дорожного фонда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81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ремонту автомобильных дорог общего пользования местного значения и искусственных сооружений на них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118 822,6</a:t>
                      </a: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116 129,1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830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содержанию автомобильных дорог общего пользования местного значения и искусственных сооружений 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34 452,1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31 686,5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92,0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строительству и реконструкции автомобильных дорог общего пользования местного значения и искусственных сооружений 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1 107,9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Текущее обеспечение деятельности и содержание муниципального казенного учреждения, осуществляющего выполнение части передаваемых полномочий городских, сельских поселений по решению вопросов местного значения в сфере дорожной деятельности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113,6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112,6</a:t>
                      </a: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5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154 496,2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147 928,2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833761"/>
            <a:ext cx="1605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тыс.  рублей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58631" y="89784"/>
            <a:ext cx="7761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9</a:t>
            </a:r>
          </a:p>
        </p:txBody>
      </p:sp>
      <p:pic>
        <p:nvPicPr>
          <p:cNvPr id="9" name="Содержимое 3" descr="Добрянский МР_4 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69" y="94319"/>
            <a:ext cx="714348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204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26"/>
          <p:cNvSpPr txBox="1">
            <a:spLocks noChangeArrowheads="1"/>
          </p:cNvSpPr>
          <p:nvPr/>
        </p:nvSpPr>
        <p:spPr bwMode="auto">
          <a:xfrm>
            <a:off x="8256855" y="6556"/>
            <a:ext cx="887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  <a:cs typeface="Times New Roman" pitchFamily="18" charset="0"/>
              </a:rPr>
              <a:t>Слайд № </a:t>
            </a:r>
            <a:r>
              <a:rPr lang="ru-RU" sz="1000" dirty="0" smtClean="0">
                <a:solidFill>
                  <a:prstClr val="black"/>
                </a:solidFill>
                <a:cs typeface="Times New Roman" pitchFamily="18" charset="0"/>
              </a:rPr>
              <a:t>10</a:t>
            </a:r>
            <a:endParaRPr lang="ru-RU" sz="1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9552" y="129666"/>
            <a:ext cx="83451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МБТ передаваемые из Добрянского муниципального района в поселения района, тыс. рублей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pic>
        <p:nvPicPr>
          <p:cNvPr id="6" name="Содержимое 3" descr="Добрянский МР_4 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-27384"/>
            <a:ext cx="755576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206277"/>
              </p:ext>
            </p:extLst>
          </p:nvPr>
        </p:nvGraphicFramePr>
        <p:xfrm>
          <a:off x="179513" y="764704"/>
          <a:ext cx="8856983" cy="5935219"/>
        </p:xfrm>
        <a:graphic>
          <a:graphicData uri="http://schemas.openxmlformats.org/drawingml/2006/table">
            <a:tbl>
              <a:tblPr/>
              <a:tblGrid>
                <a:gridCol w="270878"/>
                <a:gridCol w="4526655"/>
                <a:gridCol w="1180931"/>
                <a:gridCol w="1033315"/>
                <a:gridCol w="959506"/>
                <a:gridCol w="885698"/>
              </a:tblGrid>
              <a:tr h="351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212745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212745"/>
                        </a:solidFill>
                        <a:effectLst/>
                        <a:latin typeface="Times New Roman"/>
                      </a:endParaRP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  <a:endParaRPr lang="ru-RU" sz="1100" b="1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1F497D"/>
                        </a:solidFill>
                        <a:effectLst/>
                        <a:latin typeface="Times New Roman"/>
                      </a:endParaRP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Добрянское городское поселение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13 073,8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13 073,8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9 073,8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9 073,8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Финпомощь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поддержания автодорог в зимний период в надлежащем состоянии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Полазненское городское поселение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1 660,0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1 660,0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1 660,0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1 660,0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Вильвенское сельское поселение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5 587,3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5 587,3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5 516,1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5 516,1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Финпомощь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связи с выпадающими доходами по аренде земли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71,2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71,2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Висимское сельское поселение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3 790,5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3 790,5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3 762,3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3 762,3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Финпомощь в связи с выпадающими доходами по аренде земли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28,2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28,2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Дивьинское сельское поселение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9 211,4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9 211,4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3 607,3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3 607,3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Финпомощь в связи с выпадающими доходами по аренде земли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3 247,7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3 247,7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МБТ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системы водоснабжения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2 356,4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2 356,4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Краснослудское сельское поселение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946,9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946,9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6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894,5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894,5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Финпомощь в связи с выпадающими доходами по аренде земли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52,4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52,4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Перемское сельское поселение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5 660,0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5 660,0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4 388,7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4 388,7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Финпомощь в связи с выпадающими доходами по аренде земли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1 271,3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1 271,3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Сенькинское сельское поселение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4 215,5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3 050,3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-1 165,2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72,4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4 131,6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2 966,4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-1 165,2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71,8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Финпомощь в связи с выпадающими доходами по аренде земли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83,9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83,9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</a:rPr>
                        <a:t>Итого: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44 145,4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42 980,2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-1 165,2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4397" marR="4397" marT="43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67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26"/>
          <p:cNvSpPr txBox="1">
            <a:spLocks noChangeArrowheads="1"/>
          </p:cNvSpPr>
          <p:nvPr/>
        </p:nvSpPr>
        <p:spPr bwMode="auto">
          <a:xfrm>
            <a:off x="8256855" y="6556"/>
            <a:ext cx="887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  <a:cs typeface="Times New Roman" pitchFamily="18" charset="0"/>
              </a:rPr>
              <a:t>Слайд № </a:t>
            </a:r>
            <a:r>
              <a:rPr lang="ru-RU" sz="1000" dirty="0" smtClean="0">
                <a:solidFill>
                  <a:prstClr val="black"/>
                </a:solidFill>
                <a:cs typeface="Times New Roman" pitchFamily="18" charset="0"/>
              </a:rPr>
              <a:t>11</a:t>
            </a:r>
            <a:endParaRPr lang="ru-RU" sz="1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9552" y="129666"/>
            <a:ext cx="83451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МБТ передаваемые из поселений Добрянского муниципального района в район, тыс. рублей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pic>
        <p:nvPicPr>
          <p:cNvPr id="6" name="Содержимое 3" descr="Добрянский МР_4 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-27384"/>
            <a:ext cx="755576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338992"/>
              </p:ext>
            </p:extLst>
          </p:nvPr>
        </p:nvGraphicFramePr>
        <p:xfrm>
          <a:off x="107504" y="908720"/>
          <a:ext cx="8846107" cy="5792885"/>
        </p:xfrm>
        <a:graphic>
          <a:graphicData uri="http://schemas.openxmlformats.org/drawingml/2006/table">
            <a:tbl>
              <a:tblPr/>
              <a:tblGrid>
                <a:gridCol w="220798"/>
                <a:gridCol w="4268757"/>
                <a:gridCol w="1420483"/>
                <a:gridCol w="861095"/>
                <a:gridCol w="985990"/>
                <a:gridCol w="1088984"/>
              </a:tblGrid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212745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Полномочия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F497D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i="0" u="none" strike="noStrike">
                        <a:solidFill>
                          <a:srgbClr val="1F497D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F497D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1200" b="1" i="0" u="none" strike="noStrike">
                        <a:solidFill>
                          <a:srgbClr val="1F497D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F497D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i="0" u="none" strike="noStrike">
                        <a:solidFill>
                          <a:srgbClr val="1F497D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МБТ, передаваемые в бюджет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осуществление внешнего муниципального финансового контроля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513,3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513,3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МБТ, передаваемые в бюджет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осуществление части полномочий по кассовому обслуживанию муниципальных учреждений поселения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784,5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784,5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4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МБТ, передаваемые в бюджет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исполнению бюджета поселения в части ведения бухгалтерского, налогового, статистического учета поселения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2 484,0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2 484,0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9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МБТ, передаваемые в бюджет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обеспечение деятельности ЕДДС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771,5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771,5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6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МБТ, передаваемые в бюджет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исполнение части полномочий по решению вопросов местного значения в сфере дорожной деятельности 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5 498,6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5 498,6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6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МБТ, передаваемые в бюджет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исполнение части полномочий по решению вопросов местного значения в сфере  водоснабжения и водоотведения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1 567,8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1 567,8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6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МБТ, передаваемые в бюджет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программу КЦП "Обеспечение жильем молодых семей в Пермском крае"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1 722,2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1 722,2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3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МБТ, передаваемые в бюджет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софинансирование  мероприятий "Устройство открытой спортивной площадки  в Краснослудском сельском поселении"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3 454,9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3 454,9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9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МБТ, передаваемые в бюджет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обеспечение осуществления  исполнительно-распорядительных полномочий по решению вопросов местного значения в переходный период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27 575,6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14 899,8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-12 675,8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10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по Добрянскому городскому поселению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15 588,2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2 912,4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-12 675,8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18,7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10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44 372,4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31 696,6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-12 675,8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</a:p>
                  </a:txBody>
                  <a:tcPr marL="3138" marR="3138" marT="31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94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38" marR="3138" marT="31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38" marR="3138" marT="31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38" marR="3138" marT="31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38" marR="3138" marT="31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38" marR="3138" marT="31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38" marR="3138" marT="31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3494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38" marR="3138" marT="3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38" marR="3138" marT="3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38" marR="3138" marT="3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38" marR="3138" marT="3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38" marR="3138" marT="3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38" marR="3138" marT="3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13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Содержимое 3" descr="Добрянский МР_4 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754063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1547813" y="2708275"/>
            <a:ext cx="6624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Franklin Gothic Book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538" y="1217787"/>
            <a:ext cx="8172400" cy="1099592"/>
          </a:xfrm>
        </p:spPr>
        <p:txBody>
          <a:bodyPr>
            <a:normAutofit/>
          </a:bodyPr>
          <a:lstStyle/>
          <a:p>
            <a:pPr algn="ctr"/>
            <a:r>
              <a:rPr lang="ru-RU" sz="24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Добрянского муниципального района за 2019 год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53992156"/>
              </p:ext>
            </p:extLst>
          </p:nvPr>
        </p:nvGraphicFramePr>
        <p:xfrm>
          <a:off x="420542" y="1268760"/>
          <a:ext cx="8496944" cy="1080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9765"/>
                <a:gridCol w="2107178"/>
                <a:gridCol w="2071055"/>
                <a:gridCol w="2038946"/>
              </a:tblGrid>
              <a:tr h="5040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Параметры бюджета, тыс. рублей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1 618 914,3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1 488 259,6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130 654,7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Содержимое 3" descr="Добрянский МР_4 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3580"/>
            <a:ext cx="755576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5"/>
          <p:cNvSpPr txBox="1">
            <a:spLocks noChangeArrowheads="1"/>
          </p:cNvSpPr>
          <p:nvPr/>
        </p:nvSpPr>
        <p:spPr bwMode="auto">
          <a:xfrm>
            <a:off x="8316416" y="0"/>
            <a:ext cx="827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1</a:t>
            </a:r>
            <a:endParaRPr lang="ru-RU" sz="1000" dirty="0">
              <a:cs typeface="Times New Roman" pitchFamily="18" charset="0"/>
            </a:endParaRPr>
          </a:p>
        </p:txBody>
      </p:sp>
      <p:graphicFrame>
        <p:nvGraphicFramePr>
          <p:cNvPr id="7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037183"/>
              </p:ext>
            </p:extLst>
          </p:nvPr>
        </p:nvGraphicFramePr>
        <p:xfrm>
          <a:off x="395536" y="3212976"/>
          <a:ext cx="8496945" cy="3166955"/>
        </p:xfrm>
        <a:graphic>
          <a:graphicData uri="http://schemas.openxmlformats.org/drawingml/2006/table">
            <a:tbl>
              <a:tblPr/>
              <a:tblGrid>
                <a:gridCol w="2304257"/>
                <a:gridCol w="2088232"/>
                <a:gridCol w="2088232"/>
                <a:gridCol w="2016224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на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за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391 564,7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382 851,0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1 280 007,5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1 241 932,2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 от возвратов и возврат остатков субсидий и субвенций прошлых лет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х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5 868,9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46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1 671 572,2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1 618 914,3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96,8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80814" y="2473251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Бюджет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Добрянского муниципального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района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доходам выполнен в целом к утвержденному годовому плану на 96,8%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69332"/>
            <a:ext cx="77768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Исполнение бюджета Добрянского муниципального района за 2019 год</a:t>
            </a:r>
          </a:p>
        </p:txBody>
      </p:sp>
    </p:spTree>
    <p:extLst>
      <p:ext uri="{BB962C8B-B14F-4D97-AF65-F5344CB8AC3E}">
        <p14:creationId xmlns:p14="http://schemas.microsoft.com/office/powerpoint/2010/main" val="94256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26"/>
          <p:cNvSpPr txBox="1">
            <a:spLocks noChangeArrowheads="1"/>
          </p:cNvSpPr>
          <p:nvPr/>
        </p:nvSpPr>
        <p:spPr bwMode="auto">
          <a:xfrm>
            <a:off x="8256855" y="6556"/>
            <a:ext cx="887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2</a:t>
            </a:r>
            <a:endParaRPr lang="ru-RU" sz="1000" dirty="0"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14348" y="285728"/>
            <a:ext cx="834519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Поступление доходов в бюджет Добрянского района за 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2019 год, </a:t>
            </a:r>
          </a:p>
          <a:p>
            <a:pPr algn="ctr"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тыс. рублей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ru-RU" sz="2200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9609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197039"/>
              </p:ext>
            </p:extLst>
          </p:nvPr>
        </p:nvGraphicFramePr>
        <p:xfrm>
          <a:off x="251520" y="1052736"/>
          <a:ext cx="8496944" cy="5583256"/>
        </p:xfrm>
        <a:graphic>
          <a:graphicData uri="http://schemas.openxmlformats.org/drawingml/2006/table">
            <a:tbl>
              <a:tblPr/>
              <a:tblGrid>
                <a:gridCol w="3413260"/>
                <a:gridCol w="1412135"/>
                <a:gridCol w="1256389"/>
                <a:gridCol w="1144239"/>
                <a:gridCol w="1270921"/>
              </a:tblGrid>
              <a:tr h="4765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Уточненный план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56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637,7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774,7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- 10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863,0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56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362,9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887,3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524,4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108,2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596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487,9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867,7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379,8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56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883,1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794,3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- 88,8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8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563,0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701,8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138,8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56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использования имущества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868,9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704,9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среду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624,3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025,7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71,9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3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затрат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597,4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688,0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69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реализации муниципального имущества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929,0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845,5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916,5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113,2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30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084,7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619,4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534,7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86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205,0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179,1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25,9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27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ИТОГО 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391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564,7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382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851,0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713,7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97,8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280 007,5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1 241 932,2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075,3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97,0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0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 от возвратов и возврат остатков субсидий и субвенций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868,9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868,9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671 572,2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618 914,3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- 52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657,9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Содержимое 3" descr="Добрянский МР_4 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-27384"/>
            <a:ext cx="755576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96420563"/>
              </p:ext>
            </p:extLst>
          </p:nvPr>
        </p:nvGraphicFramePr>
        <p:xfrm>
          <a:off x="833550" y="1340768"/>
          <a:ext cx="791491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833550" y="548679"/>
            <a:ext cx="80589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tabLst/>
              <a:defRPr/>
            </a:pP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в 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pic>
        <p:nvPicPr>
          <p:cNvPr id="7" name="Содержимое 3" descr="Добрянский МР_4 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69" y="94319"/>
            <a:ext cx="714348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258631" y="89784"/>
            <a:ext cx="7761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3</a:t>
            </a:r>
            <a:endParaRPr lang="ru-RU" sz="1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1600" y="383706"/>
            <a:ext cx="81724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Добрянского муниципального района за 2019 год</a:t>
            </a:r>
            <a:endParaRPr lang="ru-RU" sz="24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79584778"/>
              </p:ext>
            </p:extLst>
          </p:nvPr>
        </p:nvGraphicFramePr>
        <p:xfrm>
          <a:off x="707439" y="2132856"/>
          <a:ext cx="79441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15616" y="152543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Всего исполнено расходов на сумму 1 488 259,6 тыс. рублей, из которых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58631" y="89784"/>
            <a:ext cx="7761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4</a:t>
            </a:r>
          </a:p>
        </p:txBody>
      </p:sp>
      <p:pic>
        <p:nvPicPr>
          <p:cNvPr id="9" name="Содержимое 3" descr="Добрянский МР_4 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69" y="94319"/>
            <a:ext cx="714348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971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97" name="Group 9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39576042"/>
              </p:ext>
            </p:extLst>
          </p:nvPr>
        </p:nvGraphicFramePr>
        <p:xfrm>
          <a:off x="179512" y="976227"/>
          <a:ext cx="8784975" cy="5777972"/>
        </p:xfrm>
        <a:graphic>
          <a:graphicData uri="http://schemas.openxmlformats.org/drawingml/2006/table">
            <a:tbl>
              <a:tblPr/>
              <a:tblGrid>
                <a:gridCol w="4752528"/>
                <a:gridCol w="1080120"/>
                <a:gridCol w="1224136"/>
                <a:gridCol w="936104"/>
                <a:gridCol w="792087"/>
              </a:tblGrid>
              <a:tr h="639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Cyr" charset="-52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 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«Функционирование</a:t>
                      </a:r>
                      <a:r>
                        <a:rPr lang="ru-RU" sz="105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системы образования Добрянского района»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878 540,7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825 448,5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53 092,2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«Культура Добрянского района»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45 008,1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44 908,9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физической культуры и спорта на территории Добрянского района»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35 210,5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35 210,5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«Молодежная и семейная политика Добрянского муниципального района»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17 132,9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12 532,9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4 600,0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сельского хозяйства, малого и среднего предпринимательства на территории Добрянского района»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996,3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«Инфраструктура </a:t>
                      </a:r>
                      <a:r>
                        <a:rPr lang="ru-RU" sz="1050" b="0" dirty="0" smtClean="0">
                          <a:effectLst/>
                          <a:latin typeface="Times New Roman"/>
                          <a:ea typeface="Times New Roman"/>
                        </a:rPr>
                        <a:t>и градостроительство</a:t>
                      </a:r>
                      <a:r>
                        <a:rPr lang="ru-RU" sz="1050" b="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Добрянского района»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395 676,0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263 594,1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132 081,9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земельными ресурсами и имуществом Добрянского муниципального района»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86 958,3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84 213,4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2 744,9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 </a:t>
                      </a:r>
                      <a:r>
                        <a:rPr lang="ru-RU" sz="105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общественной безопасности  Добрянского муниципального района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8 544,6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8 484,4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5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Функционирование системы муниципального управления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73 127,1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72 751,4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«Управление муниципальными финансами и муниципальным долгом Добрянского муниципального района»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58 694,4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57 478,2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1 216,2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«Кадровая политика Добрянского муниципального района» 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6 768,0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6 768,0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«Поддержка и развитие общественных инициатив на территории Добрянского муниципального района»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1 431,1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1 391,1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 по программам: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1 608 088,0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1 413 621,4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194 466,6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Непрограммные направления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деятельности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103 816,8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74 638,2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29 178,6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Всего: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1 711 904,8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1 488 259,6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223 645,2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4213" y="260648"/>
            <a:ext cx="8459787" cy="70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Бюджет Добрянского муниципального района за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2019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год по расходам исполнен к утвержденному плану на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86,9%, 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том числе: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28384" y="692696"/>
            <a:ext cx="1000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тыс. рублей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58631" y="89784"/>
            <a:ext cx="7761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5</a:t>
            </a:r>
            <a:endParaRPr lang="ru-RU" sz="1000" dirty="0">
              <a:cs typeface="Times New Roman" pitchFamily="18" charset="0"/>
            </a:endParaRPr>
          </a:p>
        </p:txBody>
      </p:sp>
      <p:pic>
        <p:nvPicPr>
          <p:cNvPr id="9" name="Содержимое 3" descr="Добрянский МР_4 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69" y="94319"/>
            <a:ext cx="714348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48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64254351"/>
              </p:ext>
            </p:extLst>
          </p:nvPr>
        </p:nvGraphicFramePr>
        <p:xfrm>
          <a:off x="683568" y="1330777"/>
          <a:ext cx="81369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574374" y="230186"/>
            <a:ext cx="84604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tabLst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района в разрезе муниципальных программ за 2019 год, %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Содержимое 3" descr="Добрянский МР_4 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69" y="94319"/>
            <a:ext cx="714348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8258631" y="89784"/>
            <a:ext cx="7761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6</a:t>
            </a:r>
            <a:endParaRPr lang="ru-RU" sz="1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67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83567" y="1340768"/>
            <a:ext cx="5938115" cy="4155407"/>
            <a:chOff x="630701" y="2039034"/>
            <a:chExt cx="4127544" cy="1912514"/>
          </a:xfrm>
          <a:solidFill>
            <a:srgbClr val="52CBCE"/>
          </a:solidFill>
        </p:grpSpPr>
        <p:sp>
          <p:nvSpPr>
            <p:cNvPr id="8" name="Полилиния 7"/>
            <p:cNvSpPr/>
            <p:nvPr/>
          </p:nvSpPr>
          <p:spPr>
            <a:xfrm>
              <a:off x="1969113" y="2039034"/>
              <a:ext cx="2789132" cy="765047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738" tIns="28738" rIns="28738" bIns="28738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x-none" b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Состав непрограммных </a:t>
              </a:r>
              <a:r>
                <a:rPr lang="ru-RU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направлений деятельности</a:t>
              </a:r>
              <a:r>
                <a:rPr lang="x-none" b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x-none" sz="140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:                                                     </a:t>
              </a:r>
              <a:endPara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630701" y="3089870"/>
              <a:ext cx="2052144" cy="861678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738" tIns="28738" rIns="28738" bIns="28738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x-none" sz="1400" b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1. Обеспечение деятельности органов местного самоуправления Добрянского муниципального района</a:t>
              </a:r>
              <a:r>
                <a:rPr lang="ru-RU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–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 18 579,0 </a:t>
              </a:r>
              <a:r>
                <a:rPr lang="x-none" sz="1400" b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r>
                <a:rPr lang="ru-RU" sz="1400" b="1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ыс</a:t>
              </a:r>
              <a:r>
                <a:rPr lang="ru-RU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 рублей</a:t>
              </a:r>
              <a:endPara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4" name="Прямая со стрелкой 13"/>
          <p:cNvCxnSpPr/>
          <p:nvPr/>
        </p:nvCxnSpPr>
        <p:spPr>
          <a:xfrm flipH="1">
            <a:off x="2231739" y="3006961"/>
            <a:ext cx="792088" cy="596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372200" y="2996952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5616" y="54868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Непрограммные направления деятельности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5724128" y="3623968"/>
            <a:ext cx="2844316" cy="1872208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52CBC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738" tIns="28738" rIns="28738" bIns="28738" numCol="1" spcCol="1270" anchor="ctr" anchorCtr="0">
            <a:noAutofit/>
          </a:bodyPr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</a:pPr>
            <a:r>
              <a:rPr lang="x-none" sz="1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2.Обеспечение деятельности органов местного самоуправления Добрянского муниципального района на исполнение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передаваемых </a:t>
            </a:r>
            <a:r>
              <a:rPr lang="x-none" sz="1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полномочий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                      </a:t>
            </a:r>
          </a:p>
          <a:p>
            <a:pPr algn="ctr" defTabSz="355600">
              <a:lnSpc>
                <a:spcPct val="90000"/>
              </a:lnSpc>
              <a:spcAft>
                <a:spcPct val="3500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56 059,2 </a:t>
            </a:r>
            <a:r>
              <a:rPr lang="x-none" sz="1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ыс</a:t>
            </a:r>
            <a:r>
              <a:rPr lang="x-none" sz="1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рублей</a:t>
            </a:r>
            <a:r>
              <a:rPr lang="x-none" sz="1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3" descr="Добрянский МР_4 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69" y="89784"/>
            <a:ext cx="714348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8258631" y="89784"/>
            <a:ext cx="7761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7</a:t>
            </a:r>
          </a:p>
        </p:txBody>
      </p:sp>
    </p:spTree>
    <p:extLst>
      <p:ext uri="{BB962C8B-B14F-4D97-AF65-F5344CB8AC3E}">
        <p14:creationId xmlns:p14="http://schemas.microsoft.com/office/powerpoint/2010/main" val="31368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63125637"/>
              </p:ext>
            </p:extLst>
          </p:nvPr>
        </p:nvGraphicFramePr>
        <p:xfrm>
          <a:off x="394606" y="1340768"/>
          <a:ext cx="844022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683568" y="412708"/>
            <a:ext cx="84604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tabLst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Исполнение расходов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района за 2019 год по функциональной структуре, %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58631" y="89784"/>
            <a:ext cx="7761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8</a:t>
            </a:r>
            <a:endParaRPr lang="ru-RU" sz="1000" dirty="0">
              <a:cs typeface="Times New Roman" pitchFamily="18" charset="0"/>
            </a:endParaRPr>
          </a:p>
        </p:txBody>
      </p:sp>
      <p:pic>
        <p:nvPicPr>
          <p:cNvPr id="8" name="Содержимое 3" descr="Добрянский МР_4 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69" y="94319"/>
            <a:ext cx="714348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787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4384</TotalTime>
  <Words>1514</Words>
  <Application>Microsoft Office PowerPoint</Application>
  <PresentationFormat>Экран (4:3)</PresentationFormat>
  <Paragraphs>524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Исполнение бюджета Добрянского муниципального района за 2019 год</vt:lpstr>
      <vt:lpstr>Презентация PowerPoint</vt:lpstr>
      <vt:lpstr>Презентация PowerPoint</vt:lpstr>
      <vt:lpstr>Расходы бюджета Добрянского муниципального района за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Дорожный  фонд  Добрянского муниципального  района в 2019 году</vt:lpstr>
      <vt:lpstr>Презентация PowerPoint</vt:lpstr>
      <vt:lpstr>Презентация PowerPoint</vt:lpstr>
      <vt:lpstr>Презентация PowerPoint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Добрянский муниципальный район!</dc:title>
  <dc:creator>Paradise</dc:creator>
  <cp:lastModifiedBy>Malgina</cp:lastModifiedBy>
  <cp:revision>411</cp:revision>
  <cp:lastPrinted>2020-05-19T09:31:19Z</cp:lastPrinted>
  <dcterms:created xsi:type="dcterms:W3CDTF">2012-10-26T09:26:12Z</dcterms:created>
  <dcterms:modified xsi:type="dcterms:W3CDTF">2020-05-20T04:18:22Z</dcterms:modified>
</cp:coreProperties>
</file>