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276" r:id="rId2"/>
    <p:sldId id="273" r:id="rId3"/>
    <p:sldId id="283" r:id="rId4"/>
    <p:sldId id="275" r:id="rId5"/>
    <p:sldId id="274" r:id="rId6"/>
    <p:sldId id="281" r:id="rId7"/>
    <p:sldId id="260" r:id="rId8"/>
    <p:sldId id="279" r:id="rId9"/>
    <p:sldId id="288" r:id="rId10"/>
    <p:sldId id="278" r:id="rId11"/>
    <p:sldId id="266" r:id="rId12"/>
    <p:sldId id="269" r:id="rId13"/>
    <p:sldId id="285" r:id="rId14"/>
    <p:sldId id="263" r:id="rId15"/>
    <p:sldId id="265" r:id="rId16"/>
    <p:sldId id="258" r:id="rId17"/>
    <p:sldId id="270" r:id="rId18"/>
    <p:sldId id="256" r:id="rId19"/>
    <p:sldId id="257" r:id="rId20"/>
    <p:sldId id="277" r:id="rId21"/>
    <p:sldId id="259" r:id="rId22"/>
    <p:sldId id="272" r:id="rId23"/>
    <p:sldId id="261" r:id="rId24"/>
    <p:sldId id="268" r:id="rId25"/>
    <p:sldId id="271" r:id="rId26"/>
    <p:sldId id="280" r:id="rId27"/>
    <p:sldId id="289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44" autoAdjust="0"/>
  </p:normalViewPr>
  <p:slideViewPr>
    <p:cSldViewPr>
      <p:cViewPr>
        <p:scale>
          <a:sx n="60" d="100"/>
          <a:sy n="60" d="100"/>
        </p:scale>
        <p:origin x="-165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21CAF-2C2C-496A-BCC6-28F1E972877B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BB482-E14D-401A-AACC-0D7A9089F1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BB482-E14D-401A-AACC-0D7A9089F17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8E215D3-B3AE-4F59-B46D-F215F6CA11B5}" type="datetimeFigureOut">
              <a:rPr lang="ru-RU" smtClean="0"/>
              <a:pPr/>
              <a:t>19.12.2020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844BE66-7547-4AB7-A5D0-797E511E97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мблема ТО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1567194" cy="2088232"/>
          </a:xfrm>
          <a:prstGeom prst="rect">
            <a:avLst/>
          </a:prstGeom>
        </p:spPr>
      </p:pic>
      <p:pic>
        <p:nvPicPr>
          <p:cNvPr id="4" name="Picture 2" descr="C:\Users\Аркадий\Desktop\эмблема ТОС ДГО (2)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27784" y="980728"/>
            <a:ext cx="4032448" cy="3936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27584" y="404665"/>
            <a:ext cx="7772400" cy="864096"/>
          </a:xfrm>
        </p:spPr>
        <p:txBody>
          <a:bodyPr/>
          <a:lstStyle/>
          <a:p>
            <a:r>
              <a:rPr lang="ru-RU" dirty="0" smtClean="0"/>
              <a:t>ТОС с. </a:t>
            </a:r>
            <a:r>
              <a:rPr lang="ru-RU" dirty="0" smtClean="0"/>
              <a:t>Усть</a:t>
            </a:r>
            <a:r>
              <a:rPr lang="ru-RU" dirty="0" smtClean="0"/>
              <a:t>-</a:t>
            </a:r>
            <a:r>
              <a:rPr lang="ru-RU" dirty="0" smtClean="0"/>
              <a:t>Гаревая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59632" y="5949280"/>
            <a:ext cx="7416824" cy="67248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Покрасили памятник , возложили цветы,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провели детские соревнования 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212976"/>
            <a:ext cx="3125094" cy="208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149081"/>
            <a:ext cx="288391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196752"/>
            <a:ext cx="439248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7"/>
            <a:ext cx="7772400" cy="93610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ТОС-6 «</a:t>
            </a:r>
            <a:r>
              <a:rPr lang="ru-RU" sz="3600" dirty="0" err="1" smtClean="0"/>
              <a:t>Задобрянка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115616" y="5589240"/>
            <a:ext cx="8028384" cy="10801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Написан  совместно со школой проект на площадке ПАО «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</a:rPr>
              <a:t>Лукойл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» «1945 шагов до Победы»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8" name="Picture 4" descr="C:\Users\Аркадий\Desktop\лызов шк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84784"/>
            <a:ext cx="3744416" cy="3960440"/>
          </a:xfrm>
          <a:prstGeom prst="rect">
            <a:avLst/>
          </a:prstGeom>
          <a:noFill/>
        </p:spPr>
      </p:pic>
      <p:pic>
        <p:nvPicPr>
          <p:cNvPr id="1029" name="Picture 5" descr="C:\Users\Аркадий\Desktop\Совет ТОС\1945 шагов до побед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21" y="1484785"/>
            <a:ext cx="396044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332657"/>
            <a:ext cx="7772400" cy="1008112"/>
          </a:xfrm>
        </p:spPr>
        <p:txBody>
          <a:bodyPr/>
          <a:lstStyle/>
          <a:p>
            <a:r>
              <a:rPr lang="ru-RU" dirty="0" smtClean="0"/>
              <a:t>ТОС </a:t>
            </a:r>
            <a:r>
              <a:rPr lang="ru-RU" dirty="0" smtClean="0"/>
              <a:t>Красная </a:t>
            </a:r>
            <a:r>
              <a:rPr lang="ru-RU" dirty="0" smtClean="0"/>
              <a:t>Слудка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43608" y="5301208"/>
            <a:ext cx="7272808" cy="94327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На средства ИНТЕР РАО обустроена территория  памятника Герою Советского Союза летчику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</a:rPr>
              <a:t>Лядову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Г.Г.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Аркадий\Desktop\Совет ТОС\Ограждение памятника Герою СССР Лядову Г.Г. в с. Красная Слудка Добрянского райо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272808" cy="3690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ТОСы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 и  цифры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1447800"/>
            <a:ext cx="7170000" cy="507754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Проведено </a:t>
            </a:r>
            <a:r>
              <a:rPr lang="ru-RU" dirty="0" smtClean="0">
                <a:solidFill>
                  <a:srgbClr val="C00000"/>
                </a:solidFill>
              </a:rPr>
              <a:t>165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субботников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Сэкономлено бюджетных средств – </a:t>
            </a:r>
            <a:r>
              <a:rPr lang="ru-RU" dirty="0" smtClean="0">
                <a:solidFill>
                  <a:srgbClr val="C00000"/>
                </a:solidFill>
              </a:rPr>
              <a:t>1,8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млн. рублей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Приняло  участие в акции «Чистый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город,поселок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, улица»-</a:t>
            </a:r>
            <a:r>
              <a:rPr lang="ru-RU" dirty="0" smtClean="0">
                <a:solidFill>
                  <a:srgbClr val="C00000"/>
                </a:solidFill>
              </a:rPr>
              <a:t>1120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человек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Внесено  администрации предложений по благоустройству территорий- </a:t>
            </a:r>
            <a:r>
              <a:rPr lang="ru-RU" dirty="0" smtClean="0">
                <a:solidFill>
                  <a:srgbClr val="C00000"/>
                </a:solidFill>
              </a:rPr>
              <a:t>58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шт.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82%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ТОС округа имеют свои группы  в сети интернет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1"/>
            <a:ext cx="77724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Обучение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ТОСовцев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 по ведению  страниц в интернете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71600" y="4797152"/>
            <a:ext cx="6480720" cy="187220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Выступление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депутата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Государственной Думы Бурнашева А.Л. перед слушателями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Аркадий\Desktop\Совет ТОС\ФОТО  ТОС\Депутат ГД Бурнашев А.Л. на встрече с ТОСОвцами г. Добрянки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4416425" cy="3311525"/>
          </a:xfrm>
          <a:prstGeom prst="rect">
            <a:avLst/>
          </a:prstGeom>
          <a:noFill/>
        </p:spPr>
      </p:pic>
      <p:pic>
        <p:nvPicPr>
          <p:cNvPr id="2051" name="Picture 3" descr="C:\Users\Аркадий\Desktop\Совет ТОС\ФОТО  ТОС\Обучение ТОСовцев ведению своих страниц в интернете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9069" y="1340768"/>
            <a:ext cx="4204931" cy="3153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720080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ТОС п.Бор </a:t>
            </a:r>
            <a:r>
              <a:rPr lang="ru-RU" sz="3600" dirty="0" err="1" smtClean="0"/>
              <a:t>Ленва</a:t>
            </a: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5589240"/>
            <a:ext cx="7344816" cy="126876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Построили тротуар-мостик. Работы выполнены субботниками  из материалов  на средства жителей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Аркадий\Desktop\Бор Ленва  мости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053498" cy="4071276"/>
          </a:xfrm>
          <a:prstGeom prst="rect">
            <a:avLst/>
          </a:prstGeom>
          <a:noFill/>
        </p:spPr>
      </p:pic>
      <p:pic>
        <p:nvPicPr>
          <p:cNvPr id="4099" name="Picture 3" descr="C:\Users\Аркадий\Desktop\Бор Ленва мостик тротуа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3391254" cy="4161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ТОС  д.Ивановка</a:t>
            </a:r>
            <a:endParaRPr lang="ru-RU" dirty="0"/>
          </a:p>
        </p:txBody>
      </p:sp>
      <p:pic>
        <p:nvPicPr>
          <p:cNvPr id="4" name="Содержимое 3" descr="C:\Users\COI-PC\Desktop\Ивановка 2020\Screenshot_20201109-105811_VK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128792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866527"/>
          </a:xfrm>
        </p:spPr>
        <p:txBody>
          <a:bodyPr/>
          <a:lstStyle/>
          <a:p>
            <a:r>
              <a:rPr lang="ru-RU" dirty="0" smtClean="0"/>
              <a:t>ТОС-7 Крутая Гора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87624" y="5445224"/>
            <a:ext cx="7128792" cy="1196752"/>
          </a:xfr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Субботники по благоустройству детской площадки, акции поддержки жителей в период самоизоляции.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3" name="Picture 3" descr="C:\Users\Аркадий\Desktop\ТОС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6792"/>
            <a:ext cx="2854710" cy="3806280"/>
          </a:xfrm>
          <a:prstGeom prst="rect">
            <a:avLst/>
          </a:prstGeom>
          <a:noFill/>
        </p:spPr>
      </p:pic>
      <p:pic>
        <p:nvPicPr>
          <p:cNvPr id="7" name="Рисунок 6" descr="XuK0d9c1D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7674" y="1556792"/>
            <a:ext cx="2859782" cy="3813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484368" cy="93610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ТОС д.МОХОВО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733256"/>
            <a:ext cx="8064896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 в труде и отдыхе вместе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Трефилова Ольга\Pictures\мохова\DSC_01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2271523" cy="195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COI-PC\Downloads\IMG_1507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2882447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COI-PC\Desktop\Новая мохово\IMG_0454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8920"/>
            <a:ext cx="2818634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COI-PC\Downloads\IMG_1240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2416483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1080120"/>
          </a:xfrm>
        </p:spPr>
        <p:txBody>
          <a:bodyPr/>
          <a:lstStyle/>
          <a:p>
            <a:r>
              <a:rPr lang="ru-RU" dirty="0" smtClean="0"/>
              <a:t>ТОС </a:t>
            </a:r>
            <a:r>
              <a:rPr lang="ru-RU" dirty="0" smtClean="0"/>
              <a:t>д.Залесная</a:t>
            </a: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51112" y="5805264"/>
            <a:ext cx="7741368" cy="10527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Убрали территорию у  памятника, почистили берег пруда и провели детские соревнования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C:\Users\COI-PC\Desktop\Залесная\ylikuRzDYwE.jpg"/>
          <p:cNvPicPr>
            <a:picLocks noGrp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7979" b="31165"/>
          <a:stretch/>
        </p:blipFill>
        <p:spPr bwMode="auto">
          <a:xfrm>
            <a:off x="0" y="1196975"/>
            <a:ext cx="3168650" cy="2160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5" name="Рисунок 4" descr="C:\Users\COI-PC\Desktop\Сметы ТОС\фото дня пожилого человека\Залесная веселые старты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6483" r="-70" b="36653"/>
          <a:stretch/>
        </p:blipFill>
        <p:spPr bwMode="auto">
          <a:xfrm>
            <a:off x="5004048" y="3573016"/>
            <a:ext cx="3384376" cy="2093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6" name="Рисунок 5" descr="C:\Users\COI-PC\Desktop\Залесная\z-9jf3-nujw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384376" cy="216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COI-PC\AppData\Local\Microsoft\Windows\INetCache\Content.Word\IMG-9e743af99902d89ac9b5b27ba250172a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-1" t="45424" r="12423"/>
          <a:stretch/>
        </p:blipFill>
        <p:spPr bwMode="auto">
          <a:xfrm>
            <a:off x="755576" y="3573016"/>
            <a:ext cx="3096344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Малахова Т.Т. </a:t>
            </a:r>
            <a:r>
              <a:rPr lang="ru-RU" dirty="0" smtClean="0"/>
              <a:t>– первый </a:t>
            </a:r>
            <a:r>
              <a:rPr lang="ru-RU" dirty="0" smtClean="0"/>
              <a:t>председатель Совета ТОС </a:t>
            </a:r>
            <a:r>
              <a:rPr lang="ru-RU" dirty="0" err="1" smtClean="0"/>
              <a:t>Добрянского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pic>
        <p:nvPicPr>
          <p:cNvPr id="8194" name="Picture 2" descr="C:\Users\Аркадий\Desktop\Малахова Т.Т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92696"/>
            <a:ext cx="6034617" cy="4525963"/>
          </a:xfrm>
          <a:prstGeom prst="rect">
            <a:avLst/>
          </a:prstGeom>
          <a:noFill/>
        </p:spPr>
      </p:pic>
      <p:sp>
        <p:nvSpPr>
          <p:cNvPr id="6" name="Диагональная полоса 5"/>
          <p:cNvSpPr/>
          <p:nvPr/>
        </p:nvSpPr>
        <p:spPr>
          <a:xfrm>
            <a:off x="1619672" y="692696"/>
            <a:ext cx="986408" cy="1080120"/>
          </a:xfrm>
          <a:prstGeom prst="diagStripe">
            <a:avLst>
              <a:gd name="adj" fmla="val 63878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792088"/>
          </a:xfrm>
        </p:spPr>
        <p:txBody>
          <a:bodyPr/>
          <a:lstStyle/>
          <a:p>
            <a:r>
              <a:rPr lang="ru-RU" dirty="0" smtClean="0"/>
              <a:t>ТОС п. </a:t>
            </a:r>
            <a:r>
              <a:rPr lang="ru-RU" dirty="0" err="1" smtClean="0"/>
              <a:t>Вильва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5877272"/>
            <a:ext cx="7344816" cy="9807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Новогодний праздник, детские «Чистые игры» и помогли инвалиду в ремонте квартиры.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3669134" cy="234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908720"/>
            <a:ext cx="2253235" cy="402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068960"/>
            <a:ext cx="3647051" cy="27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9"/>
            <a:ext cx="7772400" cy="864096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ТОС  с. Висим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95536" y="5445224"/>
            <a:ext cx="8748464" cy="1412776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Провели субботник на Аллее славы,  чествовали ветеранов труда , провели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мастер-класс  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для детей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Аркадий\Desktop\ТОС Висим субботник на аллее памяти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3095625" cy="2322512"/>
          </a:xfrm>
          <a:prstGeom prst="rect">
            <a:avLst/>
          </a:prstGeom>
          <a:noFill/>
        </p:spPr>
      </p:pic>
      <p:pic>
        <p:nvPicPr>
          <p:cNvPr id="1028" name="Picture 4" descr="C:\Users\Аркадий\Desktop\Будни ТОС Виси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501008"/>
            <a:ext cx="3057261" cy="188520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80728"/>
            <a:ext cx="4139952" cy="232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332657"/>
            <a:ext cx="7772400" cy="864096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ТОС-2 г. Добрянка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5301208"/>
            <a:ext cx="6840760" cy="127369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Вместе  проводят  мероприятия и вместе  отдыхают….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Аркадий\Desktop\ТОС-2 на отдых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132856"/>
            <a:ext cx="3744417" cy="2808312"/>
          </a:xfrm>
          <a:prstGeom prst="rect">
            <a:avLst/>
          </a:prstGeom>
          <a:noFill/>
        </p:spPr>
      </p:pic>
      <p:pic>
        <p:nvPicPr>
          <p:cNvPr id="7171" name="Picture 3" descr="C:\Users\Аркадий\Desktop\ТОС 2 детский празд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412776"/>
            <a:ext cx="4331295" cy="3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A7C340-CA56-4797-B2CB-2445B87AF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86409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      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ТОС-3 г. Добрянка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619672" y="5517232"/>
            <a:ext cx="6328792" cy="105273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Участвуем в карнавале кукол </a:t>
            </a:r>
            <a:b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«В гости к </a:t>
            </a:r>
            <a:r>
              <a:rPr lang="ru-RU" sz="3200" dirty="0" err="1" smtClean="0">
                <a:solidFill>
                  <a:schemeClr val="accent5">
                    <a:lumMod val="75000"/>
                  </a:schemeClr>
                </a:solidFill>
              </a:rPr>
              <a:t>Чуче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». 19.09.2020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E448833-3E53-4F5F-BE5A-85A12784DC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5" y="1125538"/>
            <a:ext cx="2174875" cy="3865562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DEF9D17-69B1-46C9-89A3-CB9380135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2828289" cy="38724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B2709DD-D66B-47CD-8D96-6161D377C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24744"/>
            <a:ext cx="2944503" cy="3926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79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23728" y="476673"/>
            <a:ext cx="6404248" cy="108012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ТОС-4 г. Добрянка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87624" y="5517232"/>
            <a:ext cx="6400800" cy="10081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Установлена первая скульптура на аллее Доброты (4-й микрорайон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Аркадий\Desktop\Первая скульптура на аллее Доброт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84784"/>
            <a:ext cx="5400600" cy="3529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47664" y="260649"/>
            <a:ext cx="6980312" cy="864096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ТОС   п.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Челва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5728320"/>
            <a:ext cx="7416824" cy="86903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Проводят праздники для детей и  традиционный праздник  «День рыбака»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Аркадий\Desktop\ТОС Чел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3003798" cy="4005064"/>
          </a:xfrm>
          <a:prstGeom prst="rect">
            <a:avLst/>
          </a:prstGeom>
          <a:noFill/>
        </p:spPr>
      </p:pic>
      <p:pic>
        <p:nvPicPr>
          <p:cNvPr id="6147" name="Picture 3" descr="C:\Users\Аркадий\Desktop\Челва день рыба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199284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1008112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ТОС п.Камский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43808" y="5805264"/>
            <a:ext cx="6300192" cy="74448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Умеют работать и отдыхать..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Аркадий\Desktop\Камский покраска детской площад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2902968" cy="2177226"/>
          </a:xfrm>
          <a:prstGeom prst="rect">
            <a:avLst/>
          </a:prstGeom>
          <a:noFill/>
        </p:spPr>
      </p:pic>
      <p:pic>
        <p:nvPicPr>
          <p:cNvPr id="4099" name="Picture 3" descr="C:\Users\Аркадий\Desktop\Камский посадка деревь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3052732" cy="4070309"/>
          </a:xfrm>
          <a:prstGeom prst="rect">
            <a:avLst/>
          </a:prstGeom>
          <a:noFill/>
        </p:spPr>
      </p:pic>
      <p:pic>
        <p:nvPicPr>
          <p:cNvPr id="4100" name="Picture 4" descr="C:\Users\Аркадий\Desktop\1607528640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36912"/>
            <a:ext cx="2649346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715000"/>
            <a:ext cx="7498080" cy="9543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Благоустройство Яблоневого</a:t>
            </a:r>
            <a:br>
              <a:rPr lang="ru-RU" dirty="0" smtClean="0"/>
            </a:br>
            <a:r>
              <a:rPr lang="ru-RU" dirty="0" smtClean="0"/>
              <a:t>                          сквера</a:t>
            </a:r>
            <a:endParaRPr lang="ru-RU" dirty="0"/>
          </a:p>
        </p:txBody>
      </p:sp>
      <p:pic>
        <p:nvPicPr>
          <p:cNvPr id="1026" name="Picture 2" descr="https://i.mycdn.me/image?id=896287865919&amp;t=3&amp;plc=API&amp;viewToken=vlBXgzRrJKEwUwTNnUYkDg&amp;tkn=*G2uLMXkuB8NjYqcj1iFzeD_QmW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0648"/>
            <a:ext cx="4274003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07704" y="980728"/>
            <a:ext cx="6624736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 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наступающим 2021 годом!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771800" y="5877272"/>
            <a:ext cx="4670336" cy="21602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Новогодний фон 2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16832"/>
            <a:ext cx="597666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мблема ТО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789" y="980728"/>
            <a:ext cx="1134864" cy="1512168"/>
          </a:xfrm>
          <a:prstGeom prst="rect">
            <a:avLst/>
          </a:prstGeom>
        </p:spPr>
      </p:pic>
      <p:pic>
        <p:nvPicPr>
          <p:cNvPr id="5" name="Picture 2" descr="C:\Users\Аркадий\Desktop\эмблема ТОС ДГО (2)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836712"/>
            <a:ext cx="2376264" cy="2319765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19672" y="2780928"/>
            <a:ext cx="4032448" cy="1080121"/>
          </a:xfrm>
        </p:spPr>
        <p:txBody>
          <a:bodyPr>
            <a:normAutofit/>
          </a:bodyPr>
          <a:lstStyle/>
          <a:p>
            <a:r>
              <a:rPr lang="ru-RU" b="1" dirty="0" smtClean="0">
                <a:cs typeface="Times New Roman" pitchFamily="18" charset="0"/>
              </a:rPr>
              <a:t>         О Т Ч Е Т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91072" y="3789040"/>
            <a:ext cx="8352928" cy="3068960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       </a:t>
            </a:r>
            <a:r>
              <a:rPr lang="ru-RU" sz="7300" dirty="0" smtClean="0">
                <a:solidFill>
                  <a:schemeClr val="accent5">
                    <a:lumMod val="75000"/>
                  </a:schemeClr>
                </a:solidFill>
              </a:rPr>
              <a:t>Совета ТОС </a:t>
            </a:r>
            <a:r>
              <a:rPr lang="ru-RU" sz="7300" dirty="0" err="1" smtClean="0">
                <a:solidFill>
                  <a:schemeClr val="accent5">
                    <a:lumMod val="75000"/>
                  </a:schemeClr>
                </a:solidFill>
              </a:rPr>
              <a:t>Добрянского</a:t>
            </a:r>
            <a:r>
              <a:rPr lang="ru-RU" sz="73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ru-RU" sz="7300" dirty="0" smtClean="0">
                <a:solidFill>
                  <a:schemeClr val="accent5">
                    <a:lumMod val="75000"/>
                  </a:schemeClr>
                </a:solidFill>
              </a:rPr>
              <a:t>       городского округа</a:t>
            </a:r>
          </a:p>
          <a:p>
            <a:endParaRPr lang="ru-RU" sz="73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73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3000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 17 декабря 2020 г.</a:t>
            </a:r>
            <a:endParaRPr lang="ru-RU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В 2020 году проведено 6  заседаний</a:t>
            </a:r>
            <a:br>
              <a:rPr lang="ru-RU" dirty="0" smtClean="0"/>
            </a:br>
            <a:r>
              <a:rPr lang="ru-RU" dirty="0" smtClean="0"/>
              <a:t>        Совета ТОС округа</a:t>
            </a:r>
            <a:endParaRPr lang="ru-RU" dirty="0"/>
          </a:p>
        </p:txBody>
      </p:sp>
      <p:pic>
        <p:nvPicPr>
          <p:cNvPr id="2050" name="Picture 2" descr="C:\Users\Аркадий\Downloads\IMG_20200826_100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736" y="40481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ТОСовцы</a:t>
            </a:r>
            <a:r>
              <a:rPr lang="ru-RU" dirty="0" smtClean="0"/>
              <a:t> округа на краевом Форуме ТОС в п. </a:t>
            </a:r>
            <a:r>
              <a:rPr lang="ru-RU" dirty="0" err="1" smtClean="0"/>
              <a:t>Полазна</a:t>
            </a:r>
            <a:r>
              <a:rPr lang="ru-RU" dirty="0" smtClean="0"/>
              <a:t> 2020г.</a:t>
            </a:r>
            <a:endParaRPr lang="ru-RU" dirty="0"/>
          </a:p>
        </p:txBody>
      </p:sp>
      <p:pic>
        <p:nvPicPr>
          <p:cNvPr id="9218" name="Picture 2" descr="C:\Users\Аркадий\Desktop\ТОСовцы округа на краевом Форуме ТОС в п. Полазне 2020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58" y="332656"/>
            <a:ext cx="7830160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59633" y="476250"/>
            <a:ext cx="7560839" cy="619283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   Запланированы окружные </a:t>
            </a:r>
          </a:p>
          <a:p>
            <a:pPr>
              <a:buNone/>
            </a:pP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                мероприятия </a:t>
            </a:r>
          </a:p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1. Конкурс  на звание «Лучшее территориальное самоуправление»</a:t>
            </a:r>
          </a:p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2. Традиционные   лыжные соревнования  среди 2-3-х классов школ округа на переходящий Кубок главы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</a:rPr>
              <a:t>Добрянского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городского округа</a:t>
            </a:r>
          </a:p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3. Участие активистов ТОС в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III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  форуме ТОС  Пермский край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229200"/>
            <a:ext cx="77255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Еженедельная  оперативка Совета ТОС  -  в период карантина иногда проводилась вне  помещения.</a:t>
            </a:r>
            <a:endParaRPr lang="ru-RU" dirty="0"/>
          </a:p>
        </p:txBody>
      </p:sp>
      <p:pic>
        <p:nvPicPr>
          <p:cNvPr id="1026" name="Picture 2" descr="C:\Users\Аркадий\Desktop\Совет ТОС\ФОТО  ТОС\Выездное заседание Совета ТОС Добрянкого городского округа на гребной базе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04664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19256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       </a:t>
            </a:r>
            <a:r>
              <a:rPr lang="ru-RU" sz="4400" i="1" dirty="0" smtClean="0">
                <a:solidFill>
                  <a:srgbClr val="C00000"/>
                </a:solidFill>
              </a:rPr>
              <a:t>Жизнь </a:t>
            </a:r>
            <a:r>
              <a:rPr lang="ru-RU" sz="4400" i="1" dirty="0" err="1" smtClean="0">
                <a:solidFill>
                  <a:srgbClr val="C00000"/>
                </a:solidFill>
              </a:rPr>
              <a:t>ТОСов</a:t>
            </a:r>
            <a:r>
              <a:rPr lang="ru-RU" sz="4400" i="1" dirty="0" smtClean="0">
                <a:solidFill>
                  <a:srgbClr val="C00000"/>
                </a:solidFill>
              </a:rPr>
              <a:t>  в  2020 году</a:t>
            </a:r>
            <a:endParaRPr lang="ru-RU" sz="44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Итоги  отчетов  и  выборов  в  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                     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ТОСах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В округе 52 ТОС</a:t>
            </a: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6%  избрано  новых  председателей</a:t>
            </a: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72% председателей  среднего  и молодого  возраста</a:t>
            </a: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85 % председателей  с  высшим  и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среднеспециальным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образованием</a:t>
            </a: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10%  председателей  мужчины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3108</TotalTime>
  <Words>411</Words>
  <Application>Microsoft Office PowerPoint</Application>
  <PresentationFormat>Экран (4:3)</PresentationFormat>
  <Paragraphs>63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Солнцестояние</vt:lpstr>
      <vt:lpstr>Слайд 1</vt:lpstr>
      <vt:lpstr>Малахова Т.Т. – первый председатель Совета ТОС Добрянского района</vt:lpstr>
      <vt:lpstr>         О Т Ч Е Т</vt:lpstr>
      <vt:lpstr>   В 2020 году проведено 6  заседаний         Совета ТОС округа</vt:lpstr>
      <vt:lpstr>ТОСовцы округа на краевом Форуме ТОС в п. Полазна 2020г.</vt:lpstr>
      <vt:lpstr>Слайд 6</vt:lpstr>
      <vt:lpstr>Еженедельная  оперативка Совета ТОС  -  в период карантина иногда проводилась вне  помещения.</vt:lpstr>
      <vt:lpstr>        Жизнь ТОСов  в  2020 году</vt:lpstr>
      <vt:lpstr>    Итоги  отчетов  и  выборов  в                          ТОСах</vt:lpstr>
      <vt:lpstr>ТОС с. Усть-Гаревая</vt:lpstr>
      <vt:lpstr>ТОС-6 «Задобрянка»</vt:lpstr>
      <vt:lpstr>ТОС Красная Слудка</vt:lpstr>
      <vt:lpstr> ТОСы  и  цифры </vt:lpstr>
      <vt:lpstr>Обучение ТОСовцев  по ведению  страниц в интернете</vt:lpstr>
      <vt:lpstr>ТОС п.Бор Ленва</vt:lpstr>
      <vt:lpstr>ТОС  д.Ивановка</vt:lpstr>
      <vt:lpstr>ТОС-7 Крутая Гора</vt:lpstr>
      <vt:lpstr>ТОС д.МОХОВО</vt:lpstr>
      <vt:lpstr>ТОС д.Залесная</vt:lpstr>
      <vt:lpstr>ТОС п. Вильва</vt:lpstr>
      <vt:lpstr>ТОС  с. Висим</vt:lpstr>
      <vt:lpstr>ТОС-2 г. Добрянка</vt:lpstr>
      <vt:lpstr>        ТОС-3 г. Добрянка</vt:lpstr>
      <vt:lpstr>ТОС-4 г. Добрянка</vt:lpstr>
      <vt:lpstr>ТОС   п. Челва</vt:lpstr>
      <vt:lpstr>ТОС п.Камский</vt:lpstr>
      <vt:lpstr>  Благоустройство Яблоневого                           сквера</vt:lpstr>
      <vt:lpstr>         С  наступающим 2021 годом!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Аркадий</dc:creator>
  <cp:lastModifiedBy>Admin</cp:lastModifiedBy>
  <cp:revision>89</cp:revision>
  <dcterms:created xsi:type="dcterms:W3CDTF">2020-11-30T14:46:53Z</dcterms:created>
  <dcterms:modified xsi:type="dcterms:W3CDTF">2020-12-21T08:09:58Z</dcterms:modified>
</cp:coreProperties>
</file>