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2"/>
  </p:notesMasterIdLst>
  <p:handoutMasterIdLst>
    <p:handoutMasterId r:id="rId13"/>
  </p:handoutMasterIdLst>
  <p:sldIdLst>
    <p:sldId id="400" r:id="rId2"/>
    <p:sldId id="401" r:id="rId3"/>
    <p:sldId id="402" r:id="rId4"/>
    <p:sldId id="403" r:id="rId5"/>
    <p:sldId id="398" r:id="rId6"/>
    <p:sldId id="390" r:id="rId7"/>
    <p:sldId id="393" r:id="rId8"/>
    <p:sldId id="391" r:id="rId9"/>
    <p:sldId id="367" r:id="rId10"/>
    <p:sldId id="404" r:id="rId11"/>
  </p:sldIdLst>
  <p:sldSz cx="9144000" cy="6858000" type="screen4x3"/>
  <p:notesSz cx="6735763" cy="9799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0066CC"/>
    <a:srgbClr val="FF9900"/>
    <a:srgbClr val="0000FF"/>
    <a:srgbClr val="663300"/>
    <a:srgbClr val="99FF66"/>
    <a:srgbClr val="99FFCC"/>
    <a:srgbClr val="006666"/>
    <a:srgbClr val="FF66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9263" autoAdjust="0"/>
  </p:normalViewPr>
  <p:slideViewPr>
    <p:cSldViewPr>
      <p:cViewPr varScale="1">
        <p:scale>
          <a:sx n="116" d="100"/>
          <a:sy n="11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35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12777746917008"/>
          <c:y val="0.17335355595410037"/>
          <c:w val="0.65476554192391323"/>
          <c:h val="0.64159894932309114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990099"/>
              </a:solidFill>
            </c:spPr>
          </c:dPt>
          <c:dPt>
            <c:idx val="2"/>
            <c:bubble3D val="0"/>
            <c:spPr>
              <a:solidFill>
                <a:srgbClr val="9999FF"/>
              </a:solidFill>
            </c:spPr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/>
              </a:solidFill>
            </c:spPr>
          </c:dPt>
          <c:dPt>
            <c:idx val="5"/>
            <c:bubble3D val="0"/>
            <c:spPr>
              <a:solidFill>
                <a:srgbClr val="0066CC"/>
              </a:solidFill>
            </c:spPr>
          </c:dPt>
          <c:dPt>
            <c:idx val="7"/>
            <c:bubble3D val="0"/>
            <c:spPr>
              <a:solidFill>
                <a:srgbClr val="2B18B8"/>
              </a:solidFill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2.6945018123082612E-3"/>
                  <c:y val="-0.14861366979125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4.4092323075213984E-2"/>
                  <c:y val="3.571428571428571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5667048899328648E-2"/>
                  <c:y val="0.130288301299855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5.6822059453711493E-2"/>
                  <c:y val="0.147558009427523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0580307545193391E-2"/>
                  <c:y val="5.393686415795070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1666992357991967E-2"/>
                  <c:y val="-0.145152721126224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0.12122350988779025"/>
                  <c:y val="-7.05264891202564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3.6064941197009856E-2"/>
                  <c:y val="-0.116222999031853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7.4382360293300739E-2"/>
                  <c:y val="-6.89181360801180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1696356654816131"/>
                  <c:y val="-8.17760328217499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3.528195032074323E-2"/>
                  <c:y val="-0.1229823966491284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Лист1!$A$68:$A$76</c:f>
              <c:strCache>
                <c:ptCount val="9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Транспортный налог</c:v>
                </c:pt>
                <c:pt idx="5">
                  <c:v>Земельный налог</c:v>
                </c:pt>
                <c:pt idx="6">
                  <c:v>Доходы от использования имущества</c:v>
                </c:pt>
                <c:pt idx="7">
                  <c:v>Доходы от реализации имущества</c:v>
                </c:pt>
                <c:pt idx="8">
                  <c:v>Штрафы</c:v>
                </c:pt>
              </c:strCache>
            </c:strRef>
          </c:cat>
          <c:val>
            <c:numRef>
              <c:f>Лист1!$B$68:$B$76</c:f>
              <c:numCache>
                <c:formatCode>_-* #,##0.0_р_._-;\-* #,##0.0_р_._-;_-* "-"??_р_._-;_-@_-</c:formatCode>
                <c:ptCount val="9"/>
                <c:pt idx="0">
                  <c:v>48476.3</c:v>
                </c:pt>
                <c:pt idx="1">
                  <c:v>2603.8000000000002</c:v>
                </c:pt>
                <c:pt idx="2">
                  <c:v>1442.6</c:v>
                </c:pt>
                <c:pt idx="3">
                  <c:v>10858.2</c:v>
                </c:pt>
                <c:pt idx="4">
                  <c:v>16768.900000000001</c:v>
                </c:pt>
                <c:pt idx="5">
                  <c:v>41337.300000000003</c:v>
                </c:pt>
                <c:pt idx="6">
                  <c:v>10580.2</c:v>
                </c:pt>
                <c:pt idx="7">
                  <c:v>1339</c:v>
                </c:pt>
                <c:pt idx="8">
                  <c:v>472.4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214307041690441"/>
          <c:y val="0.14783896560512891"/>
          <c:w val="0.71651306139897253"/>
          <c:h val="0.8054750452564094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6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</c:dPt>
          <c:dPt>
            <c:idx val="1"/>
            <c:bubble3D val="0"/>
            <c:explosion val="22"/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Программные мероприятия          171 235,7 тыс. рублей</c:v>
                </c:pt>
                <c:pt idx="1">
                  <c:v>Непрограммные мероприятия           12 003,0 тыс. рублей</c:v>
                </c:pt>
              </c:strCache>
            </c:strRef>
          </c:cat>
          <c:val>
            <c:numRef>
              <c:f>Лист1!$B$2:$B$3</c:f>
              <c:numCache>
                <c:formatCode>##,#0\,0</c:formatCode>
                <c:ptCount val="2"/>
                <c:pt idx="0">
                  <c:v>171235.7</c:v>
                </c:pt>
                <c:pt idx="1">
                  <c:v>12003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14237997364608918"/>
          <c:y val="2.4850180045354392E-3"/>
          <c:w val="0.73587291413126499"/>
          <c:h val="0.12905490670774888"/>
        </c:manualLayout>
      </c:layout>
      <c:overlay val="0"/>
      <c:txPr>
        <a:bodyPr/>
        <a:lstStyle/>
        <a:p>
          <a:pPr>
            <a:defRPr sz="15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038249237338228"/>
          <c:y val="0.18590874162130133"/>
          <c:w val="0.70121532590246682"/>
          <c:h val="0.68888642002740441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6600CC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bubble3D val="0"/>
            <c:spPr>
              <a:solidFill>
                <a:srgbClr val="0000FF"/>
              </a:solidFill>
            </c:spPr>
          </c:dPt>
          <c:dPt>
            <c:idx val="8"/>
            <c:bubble3D val="0"/>
            <c:spPr>
              <a:solidFill>
                <a:srgbClr val="663300"/>
              </a:solidFill>
            </c:spPr>
          </c:dPt>
          <c:dLbls>
            <c:dLbl>
              <c:idx val="0"/>
              <c:layout>
                <c:manualLayout>
                  <c:x val="-3.1931877699014684E-2"/>
                  <c:y val="7.75864795886876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9173045226817029E-2"/>
                  <c:y val="-2.822603044106210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5310626861565653E-2"/>
                  <c:y val="-0.117942720870520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400367251161608E-2"/>
                  <c:y val="-0.173266820661901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0086428449936241"/>
                  <c:y val="-0.1384061107407818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0564078738726E-2"/>
                  <c:y val="-3.805962146181288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6602089907278218E-2"/>
                  <c:y val="5.159341863249762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1522803382596736E-2"/>
                  <c:y val="0.1837060542655754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263683063594184E-2"/>
                  <c:y val="6.88268433137058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8.0099138443811058E-2"/>
                  <c:y val="9.25898279820759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6.0158876152403909E-2"/>
                  <c:y val="8.11850380821883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421929028534686E-2"/>
                  <c:y val="-2.404825389771506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Лист1!$A$68:$A$76</c:f>
              <c:strCache>
                <c:ptCount val="9"/>
                <c:pt idx="0">
                  <c:v>Развитие культуры</c:v>
                </c:pt>
                <c:pt idx="1">
                  <c:v>Развитие физической культуры, массового спорта и молодежной политики</c:v>
                </c:pt>
                <c:pt idx="2">
                  <c:v>Управление инфраструктурой</c:v>
                </c:pt>
                <c:pt idx="3">
                  <c:v>Управление земельными ресурсами и имуществом</c:v>
                </c:pt>
                <c:pt idx="4">
                  <c:v>Система муниципального управления</c:v>
                </c:pt>
                <c:pt idx="5">
                  <c:v>Управление жизнеобеспечения</c:v>
                </c:pt>
                <c:pt idx="6">
                  <c:v>Обеспечение территории градостроительной документацией</c:v>
                </c:pt>
                <c:pt idx="7">
                  <c:v>Общественное участие в развитии ДГП</c:v>
                </c:pt>
                <c:pt idx="8">
                  <c:v>Формирование современной городской среды</c:v>
                </c:pt>
              </c:strCache>
            </c:strRef>
          </c:cat>
          <c:val>
            <c:numRef>
              <c:f>Лист1!$B$68:$B$76</c:f>
              <c:numCache>
                <c:formatCode>#,##0.0</c:formatCode>
                <c:ptCount val="9"/>
                <c:pt idx="0">
                  <c:v>40274.800000000003</c:v>
                </c:pt>
                <c:pt idx="1">
                  <c:v>13906.5</c:v>
                </c:pt>
                <c:pt idx="2">
                  <c:v>458.4</c:v>
                </c:pt>
                <c:pt idx="3">
                  <c:v>11889.5</c:v>
                </c:pt>
                <c:pt idx="4">
                  <c:v>15981</c:v>
                </c:pt>
                <c:pt idx="5">
                  <c:v>63702.1</c:v>
                </c:pt>
                <c:pt idx="6">
                  <c:v>780</c:v>
                </c:pt>
                <c:pt idx="7">
                  <c:v>7191.2</c:v>
                </c:pt>
                <c:pt idx="8">
                  <c:v>17047.2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3">
          <a:noFill/>
        </a:ln>
      </c:spPr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529046503568672"/>
          <c:y val="0.22636245655005557"/>
          <c:w val="0.64939411097455435"/>
          <c:h val="0.542182501470979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Добрянского городского поселения за 2019 год, %</c:v>
                </c:pt>
              </c:strCache>
            </c:strRef>
          </c:tx>
          <c:explosion val="16"/>
          <c:dPt>
            <c:idx val="0"/>
            <c:bubble3D val="0"/>
            <c:explosion val="15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explosion val="8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3"/>
            <c:bubble3D val="0"/>
            <c:explosion val="6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4"/>
            <c:bubble3D val="0"/>
            <c:explosion val="9"/>
          </c:dPt>
          <c:dPt>
            <c:idx val="5"/>
            <c:bubble3D val="0"/>
            <c:explosion val="14"/>
          </c:dPt>
          <c:dPt>
            <c:idx val="6"/>
            <c:bubble3D val="0"/>
            <c:explosion val="15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7"/>
            <c:bubble3D val="0"/>
          </c:dPt>
          <c:dLbls>
            <c:dLbl>
              <c:idx val="0"/>
              <c:layout>
                <c:manualLayout>
                  <c:x val="-6.9040229112341173E-2"/>
                  <c:y val="4.66825290456505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6977359564853192E-2"/>
                  <c:y val="-7.609081628564026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560654866396372E-2"/>
                  <c:y val="-0.118187221302405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7456591682494835E-2"/>
                  <c:y val="-7.007973642582274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9270881662112316E-2"/>
                  <c:y val="1.87775573126638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6966129929219872E-2"/>
                  <c:y val="0.142427737500243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926748562840194E-2"/>
                  <c:y val="1.354610663502135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0679591794223081"/>
                  <c:y val="-5.127123200058402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.11430095135847923"/>
                  <c:y val="-2.52153060914987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Жлищно-коммунальное хозяйство</c:v>
                </c:pt>
                <c:pt idx="4">
                  <c:v>Культура, кинематография, средства массовой информации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40508</c:v>
                </c:pt>
                <c:pt idx="1">
                  <c:v>1093.4000000000001</c:v>
                </c:pt>
                <c:pt idx="2">
                  <c:v>27878</c:v>
                </c:pt>
                <c:pt idx="3">
                  <c:v>56156.9</c:v>
                </c:pt>
                <c:pt idx="4">
                  <c:v>45193.9</c:v>
                </c:pt>
                <c:pt idx="5">
                  <c:v>3065.2</c:v>
                </c:pt>
                <c:pt idx="6">
                  <c:v>9337.4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54" cy="490372"/>
          </a:xfrm>
          <a:prstGeom prst="rect">
            <a:avLst/>
          </a:prstGeom>
        </p:spPr>
        <p:txBody>
          <a:bodyPr vert="horz" lIns="89655" tIns="44827" rIns="89655" bIns="448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55" y="0"/>
            <a:ext cx="2919454" cy="490372"/>
          </a:xfrm>
          <a:prstGeom prst="rect">
            <a:avLst/>
          </a:prstGeom>
        </p:spPr>
        <p:txBody>
          <a:bodyPr vert="horz" lIns="89655" tIns="44827" rIns="89655" bIns="448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D55FB5-ADA5-483C-B444-FFCB548195F5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07712"/>
            <a:ext cx="2919454" cy="490371"/>
          </a:xfrm>
          <a:prstGeom prst="rect">
            <a:avLst/>
          </a:prstGeom>
        </p:spPr>
        <p:txBody>
          <a:bodyPr vert="horz" lIns="89655" tIns="44827" rIns="89655" bIns="448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55" y="9307712"/>
            <a:ext cx="2919454" cy="490371"/>
          </a:xfrm>
          <a:prstGeom prst="rect">
            <a:avLst/>
          </a:prstGeom>
        </p:spPr>
        <p:txBody>
          <a:bodyPr vert="horz" lIns="89655" tIns="44827" rIns="89655" bIns="448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D342A8-F9D1-40DF-89C9-72785B71D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38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54" cy="490372"/>
          </a:xfrm>
          <a:prstGeom prst="rect">
            <a:avLst/>
          </a:prstGeom>
        </p:spPr>
        <p:txBody>
          <a:bodyPr vert="horz" lIns="94460" tIns="47230" rIns="94460" bIns="4723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55" y="0"/>
            <a:ext cx="2919454" cy="490372"/>
          </a:xfrm>
          <a:prstGeom prst="rect">
            <a:avLst/>
          </a:prstGeom>
        </p:spPr>
        <p:txBody>
          <a:bodyPr vert="horz" lIns="94460" tIns="47230" rIns="94460" bIns="4723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F878790-CB71-4A2B-9FFC-3EEAD55F8438}" type="datetimeFigureOut">
              <a:rPr lang="ru-RU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60" tIns="47230" rIns="94460" bIns="4723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01" y="4654635"/>
            <a:ext cx="5387365" cy="4410227"/>
          </a:xfrm>
          <a:prstGeom prst="rect">
            <a:avLst/>
          </a:prstGeom>
        </p:spPr>
        <p:txBody>
          <a:bodyPr vert="horz" lIns="94460" tIns="47230" rIns="94460" bIns="4723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07712"/>
            <a:ext cx="2919454" cy="490371"/>
          </a:xfrm>
          <a:prstGeom prst="rect">
            <a:avLst/>
          </a:prstGeom>
        </p:spPr>
        <p:txBody>
          <a:bodyPr vert="horz" lIns="94460" tIns="47230" rIns="94460" bIns="4723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55" y="9307712"/>
            <a:ext cx="2919454" cy="490371"/>
          </a:xfrm>
          <a:prstGeom prst="rect">
            <a:avLst/>
          </a:prstGeom>
        </p:spPr>
        <p:txBody>
          <a:bodyPr vert="horz" lIns="94460" tIns="47230" rIns="94460" bIns="4723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02FED69-E882-4765-AE73-92658F46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53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2FED69-E882-4765-AE73-92658F46435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1B55A7-6CD4-4E43-A385-826C271E1910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807E9-4032-45CC-8C38-156E02FE28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CDEDE2-FE7C-4532-B5E7-4E4A0CA53296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248FB-D2EC-4001-BBEA-A1EA97DB73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84603-E585-42DB-8AC6-FDDCCF7509CB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5062FB-51ED-4DBB-8F42-A9DF6EC52D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4B2E2-CEAB-4197-A9BE-AF4B70FD4BCA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8D3D-3BF3-4DFC-8F6A-B66C26935F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2E154-BD86-4E0D-8476-5A17933E9542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EF14-F8A8-42F7-B3DC-37F82D1143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264135-4977-4A6E-85C7-25C9A8B60BED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EF1CD-B293-49DA-BF8A-B43FB5993DA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A9E9D-FD6E-4C5C-ACC6-4F363E902B7E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CDAE55-2F51-4596-ABE1-A957964B3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93184D-C835-435D-A02F-75FB27EB1FBF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B0112-3557-4078-AE35-3B17587394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324F82-48F3-4FE2-AB3C-989AAD289A32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D87243-B929-45E8-BC17-0AFB805B7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683666-DB6E-4D7B-8D41-F5B8E7097561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82250-6100-462E-BF1E-F0A7DBE4026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2142B-4408-4D5B-8B71-6E9BF806E21E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EA50C-2E44-4209-BA8D-77EF82E212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0CA6C269-CCE4-4342-BE8C-987469BC6800}" type="datetimeFigureOut">
              <a:rPr lang="ru-RU" smtClean="0"/>
              <a:pPr>
                <a:defRPr/>
              </a:pPr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5F28841-3946-406E-8A0E-A27D1088073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3143438" y="2492896"/>
            <a:ext cx="5821050" cy="4104455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4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исполнении бюджета Добрянского городского поселения за </a:t>
            </a:r>
            <a:r>
              <a:rPr lang="ru-RU" sz="45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4500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4500" b="1" dirty="0" smtClean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dobryanka-city.ru/upload/pages/16261/gerb_n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50" y="116633"/>
            <a:ext cx="3024188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202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5"/>
          <p:cNvSpPr txBox="1">
            <a:spLocks noChangeArrowheads="1"/>
          </p:cNvSpPr>
          <p:nvPr/>
        </p:nvSpPr>
        <p:spPr bwMode="auto">
          <a:xfrm>
            <a:off x="1547813" y="2708275"/>
            <a:ext cx="66246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latin typeface="Franklin Gothic Book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17764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83568" y="476672"/>
            <a:ext cx="77768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Исполнение бюджета Добрянского городского            поселения за 2019 год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87516"/>
              </p:ext>
            </p:extLst>
          </p:nvPr>
        </p:nvGraphicFramePr>
        <p:xfrm>
          <a:off x="611560" y="1340768"/>
          <a:ext cx="7848873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3197"/>
                <a:gridCol w="1964319"/>
                <a:gridCol w="1930645"/>
                <a:gridCol w="1900712"/>
              </a:tblGrid>
              <a:tr h="4320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Параметры бюджета, тыс. рублей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185 457,9  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183 238,7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2 219,2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242088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Бюджет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Добрянского городского поселения по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доходам выполнен в целом к утвержденному годовому плану на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76,1%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89558"/>
              </p:ext>
            </p:extLst>
          </p:nvPr>
        </p:nvGraphicFramePr>
        <p:xfrm>
          <a:off x="642119" y="3152534"/>
          <a:ext cx="7818313" cy="3059923"/>
        </p:xfrm>
        <a:graphic>
          <a:graphicData uri="http://schemas.openxmlformats.org/drawingml/2006/table">
            <a:tbl>
              <a:tblPr/>
              <a:tblGrid>
                <a:gridCol w="1985665"/>
                <a:gridCol w="2016224"/>
                <a:gridCol w="1944216"/>
                <a:gridCol w="1872208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на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0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167 027,6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133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927,7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06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75 478,0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50 380,1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24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 от возвратов и возврат остатков субсидий и субвенций прошлых лет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1 156,5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1 150,1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46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243 662,1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185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457,9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1</a:t>
            </a:r>
            <a:endParaRPr lang="ru-RU" sz="1000" dirty="0">
              <a:cs typeface="Times New Roman" pitchFamily="18" charset="0"/>
            </a:endParaRPr>
          </a:p>
        </p:txBody>
      </p:sp>
      <p:pic>
        <p:nvPicPr>
          <p:cNvPr id="9" name="Picture 2" descr="http://dobryanka-city.ru/upload/pages/16261/gerb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151"/>
            <a:ext cx="648072" cy="88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55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14348" y="285728"/>
            <a:ext cx="834519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Поступление доходов в бюджет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Добрянского городского поселения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за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2019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год, тыс. рублей</a:t>
            </a:r>
            <a:b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</a:b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graphicFrame>
        <p:nvGraphicFramePr>
          <p:cNvPr id="19609" name="Group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65925"/>
              </p:ext>
            </p:extLst>
          </p:nvPr>
        </p:nvGraphicFramePr>
        <p:xfrm>
          <a:off x="560666" y="1268758"/>
          <a:ext cx="8259806" cy="5005212"/>
        </p:xfrm>
        <a:graphic>
          <a:graphicData uri="http://schemas.openxmlformats.org/drawingml/2006/table">
            <a:tbl>
              <a:tblPr/>
              <a:tblGrid>
                <a:gridCol w="3100163"/>
                <a:gridCol w="1439448"/>
                <a:gridCol w="1428203"/>
                <a:gridCol w="1162560"/>
                <a:gridCol w="1129432"/>
              </a:tblGrid>
              <a:tr h="66713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Уточненный план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Исполнено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 Исполнения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2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011,3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476,3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535,0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1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Акцизы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330,3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603,8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273,5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742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957,1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1 442,5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514,6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2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622,3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858,2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764,1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94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037,8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768,9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268,9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908,5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337,3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571,2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57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Госпошлина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4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оказания платных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услуг и компенсации затрат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использования имущества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668,6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580,2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088,4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реализации имущества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697,4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339,0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358,4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5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Штрафы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745,3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472,4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272,9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  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1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027,6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133 927,7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33 099,9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2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478,0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380,1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097,9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возвратов и возврат остатков субсидий и субвенций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156,5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150,1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243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662,1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185 457,9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58 204,2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1568" y="5074508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2</a:t>
            </a:r>
            <a:endParaRPr lang="ru-RU" sz="1000" dirty="0">
              <a:cs typeface="Times New Roman" pitchFamily="18" charset="0"/>
            </a:endParaRPr>
          </a:p>
        </p:txBody>
      </p:sp>
      <p:pic>
        <p:nvPicPr>
          <p:cNvPr id="7" name="Picture 2" descr="http://dobryanka-city.ru/upload/pages/16261/gerb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151"/>
            <a:ext cx="648072" cy="88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3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6004118"/>
              </p:ext>
            </p:extLst>
          </p:nvPr>
        </p:nvGraphicFramePr>
        <p:xfrm>
          <a:off x="791580" y="1412776"/>
          <a:ext cx="806489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1115616" y="404664"/>
            <a:ext cx="741682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tabLst/>
              <a:defRPr/>
            </a:pP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и неналоговых </a:t>
            </a:r>
            <a:r>
              <a:rPr lang="ru-RU" sz="2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доходов                 </a:t>
            </a: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3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</a:p>
        </p:txBody>
      </p:sp>
      <p:sp>
        <p:nvSpPr>
          <p:cNvPr id="4" name="Text Box 826"/>
          <p:cNvSpPr txBox="1">
            <a:spLocks noChangeArrowheads="1"/>
          </p:cNvSpPr>
          <p:nvPr/>
        </p:nvSpPr>
        <p:spPr bwMode="auto">
          <a:xfrm>
            <a:off x="8256855" y="6556"/>
            <a:ext cx="88714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3</a:t>
            </a:r>
          </a:p>
        </p:txBody>
      </p:sp>
      <p:pic>
        <p:nvPicPr>
          <p:cNvPr id="7" name="Picture 2" descr="http://dobryanka-city.ru/upload/pages/16261/gerb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151"/>
            <a:ext cx="648072" cy="88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081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971600" y="383706"/>
            <a:ext cx="8172400" cy="838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5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Добрянского городского </a:t>
            </a:r>
            <a:r>
              <a:rPr lang="ru-RU" sz="25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br>
              <a:rPr lang="ru-RU" sz="25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2019 год</a:t>
            </a:r>
            <a:endParaRPr lang="ru-RU" sz="25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20994799"/>
              </p:ext>
            </p:extLst>
          </p:nvPr>
        </p:nvGraphicFramePr>
        <p:xfrm>
          <a:off x="755576" y="1988840"/>
          <a:ext cx="79441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16493" y="134076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Всего исполнено расходов на сумму 183 238,7 тыс. рублей, из которых</a:t>
            </a:r>
            <a:endParaRPr lang="ru-RU" dirty="0"/>
          </a:p>
        </p:txBody>
      </p:sp>
      <p:pic>
        <p:nvPicPr>
          <p:cNvPr id="7" name="Picture 2" descr="http://dobryanka-city.ru/upload/pages/16261/gerb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151"/>
            <a:ext cx="648072" cy="88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4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48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60060704"/>
              </p:ext>
            </p:extLst>
          </p:nvPr>
        </p:nvGraphicFramePr>
        <p:xfrm>
          <a:off x="503548" y="1305260"/>
          <a:ext cx="831692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683568" y="412708"/>
            <a:ext cx="846043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tabLst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поселения в разрезе муниципальных программ за 2019 год, %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dobryanka-city.ru/upload/pages/16261/gerb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151"/>
            <a:ext cx="648072" cy="88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5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8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4213" y="260648"/>
            <a:ext cx="8459787" cy="70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 smtClean="0"/>
              <a:t>Расходы бюджета Добрянского городского поселения за 2019 год</a:t>
            </a:r>
            <a:endParaRPr lang="ru-RU" b="1" dirty="0"/>
          </a:p>
          <a:p>
            <a:pPr algn="ctr"/>
            <a:r>
              <a:rPr lang="ru-RU" b="1" dirty="0"/>
              <a:t>в разрезе функциональной (отраслевой) структуры расходов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28384" y="976591"/>
            <a:ext cx="1000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ru-RU" sz="12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8" name="Group 9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831083"/>
              </p:ext>
            </p:extLst>
          </p:nvPr>
        </p:nvGraphicFramePr>
        <p:xfrm>
          <a:off x="395288" y="1341438"/>
          <a:ext cx="8353176" cy="4804154"/>
        </p:xfrm>
        <a:graphic>
          <a:graphicData uri="http://schemas.openxmlformats.org/drawingml/2006/table">
            <a:tbl>
              <a:tblPr/>
              <a:tblGrid>
                <a:gridCol w="3456632"/>
                <a:gridCol w="1224136"/>
                <a:gridCol w="1368152"/>
                <a:gridCol w="1152128"/>
                <a:gridCol w="1152128"/>
              </a:tblGrid>
              <a:tr h="5955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Franklin Gothic Book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Cyr" pitchFamily="34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раздела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Фактически исполнено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 исполнено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9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55 177,9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40 508,0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14 669,9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1 116,7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1 093,4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36 129,4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27 878,0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8 251,4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92 125,1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56 156,9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35 968,2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кинематография, средства массовой информации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45 492,3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45 193,9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3 065,2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3 065,2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9 369,6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9 337,4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242 965,1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183 238,7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59 726,4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Picture 2" descr="http://dobryanka-city.ru/upload/pages/16261/gerb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151"/>
            <a:ext cx="648072" cy="88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6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8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683568" y="412708"/>
            <a:ext cx="84604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85725" algn="l"/>
                <a:tab pos="446088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algn="ctr">
              <a:tabLst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Исполнение расходов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anose="02020603050405020304" pitchFamily="18" charset="0"/>
              </a:rPr>
              <a:t>Добрянского городского поселения за 2019 год по функциональной (отраслевой) структуре, %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2329741"/>
              </p:ext>
            </p:extLst>
          </p:nvPr>
        </p:nvGraphicFramePr>
        <p:xfrm>
          <a:off x="648484" y="1196752"/>
          <a:ext cx="7921005" cy="504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 descr="http://dobryanka-city.ru/upload/pages/16261/gerb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88" y="220187"/>
            <a:ext cx="648072" cy="88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7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53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51585"/>
            <a:ext cx="7723584" cy="1008112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5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 фонд  Добрянского городского поселения в 2019 году</a:t>
            </a:r>
            <a:endParaRPr lang="ru-RU" sz="2500" b="1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12758390"/>
              </p:ext>
            </p:extLst>
          </p:nvPr>
        </p:nvGraphicFramePr>
        <p:xfrm>
          <a:off x="472943" y="1268760"/>
          <a:ext cx="8352929" cy="4465821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608512"/>
                <a:gridCol w="1224136"/>
                <a:gridCol w="1080121"/>
                <a:gridCol w="1440160"/>
              </a:tblGrid>
              <a:tr h="5907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направления расходов муниципального дорожного фонда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909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5001" marR="55001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452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и ремонт автомобильных дорог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местного значения в границах поселения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020,3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846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автомобильных дорог и инженерных сооружений на них в границах поселения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17 492,2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16 555,8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30177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передаваемые в бюджет муниципального района на осуществление части полномочий по решению вопросов местного значения в сфере дорожной деятельности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28 341,6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21 498,2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83511" y="908719"/>
            <a:ext cx="1763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 рублей</a:t>
            </a:r>
            <a:endParaRPr lang="ru-RU" sz="1400" dirty="0"/>
          </a:p>
        </p:txBody>
      </p:sp>
      <p:pic>
        <p:nvPicPr>
          <p:cNvPr id="9" name="Picture 2" descr="http://dobryanka-city.ru/upload/pages/16261/gerb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7151"/>
            <a:ext cx="648072" cy="88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5"/>
          <p:cNvSpPr txBox="1">
            <a:spLocks noChangeArrowheads="1"/>
          </p:cNvSpPr>
          <p:nvPr/>
        </p:nvSpPr>
        <p:spPr bwMode="auto">
          <a:xfrm>
            <a:off x="8316416" y="0"/>
            <a:ext cx="8275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cs typeface="Times New Roman" pitchFamily="18" charset="0"/>
              </a:rPr>
              <a:t>Слайд № </a:t>
            </a:r>
            <a:r>
              <a:rPr lang="ru-RU" sz="1000" dirty="0" smtClean="0">
                <a:cs typeface="Times New Roman" pitchFamily="18" charset="0"/>
              </a:rPr>
              <a:t>8</a:t>
            </a:r>
            <a:endParaRPr lang="ru-RU" sz="1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28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4192</TotalTime>
  <Words>664</Words>
  <Application>Microsoft Office PowerPoint</Application>
  <PresentationFormat>Экран (4:3)</PresentationFormat>
  <Paragraphs>241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Отчет об исполнении бюджета Добрянского городского поселения за 2019 год</vt:lpstr>
      <vt:lpstr>Презентация PowerPoint</vt:lpstr>
      <vt:lpstr>Презентация PowerPoint</vt:lpstr>
      <vt:lpstr>Презентация PowerPoint</vt:lpstr>
      <vt:lpstr>Расходы бюджета Добрянского городского поселения  за 2019 год</vt:lpstr>
      <vt:lpstr>Презентация PowerPoint</vt:lpstr>
      <vt:lpstr>Презентация PowerPoint</vt:lpstr>
      <vt:lpstr>Презентация PowerPoint</vt:lpstr>
      <vt:lpstr>Дорожный  фонд  Добрянского городского поселения в 2019 году</vt:lpstr>
      <vt:lpstr>Презентация PowerPoint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Добрянский муниципальный район!</dc:title>
  <dc:creator>Paradise</dc:creator>
  <cp:lastModifiedBy>Malgina</cp:lastModifiedBy>
  <cp:revision>417</cp:revision>
  <cp:lastPrinted>2020-05-19T10:18:21Z</cp:lastPrinted>
  <dcterms:created xsi:type="dcterms:W3CDTF">2012-10-26T09:26:12Z</dcterms:created>
  <dcterms:modified xsi:type="dcterms:W3CDTF">2020-05-20T04:01:30Z</dcterms:modified>
</cp:coreProperties>
</file>