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2" r:id="rId1"/>
  </p:sldMasterIdLst>
  <p:notesMasterIdLst>
    <p:notesMasterId r:id="rId12"/>
  </p:notesMasterIdLst>
  <p:handoutMasterIdLst>
    <p:handoutMasterId r:id="rId13"/>
  </p:handoutMasterIdLst>
  <p:sldIdLst>
    <p:sldId id="386" r:id="rId2"/>
    <p:sldId id="388" r:id="rId3"/>
    <p:sldId id="348" r:id="rId4"/>
    <p:sldId id="392" r:id="rId5"/>
    <p:sldId id="398" r:id="rId6"/>
    <p:sldId id="399" r:id="rId7"/>
    <p:sldId id="400" r:id="rId8"/>
    <p:sldId id="401" r:id="rId9"/>
    <p:sldId id="402" r:id="rId10"/>
    <p:sldId id="355" r:id="rId11"/>
  </p:sldIdLst>
  <p:sldSz cx="9144000" cy="6858000" type="screen4x3"/>
  <p:notesSz cx="6735763" cy="9799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6699"/>
    <a:srgbClr val="000099"/>
    <a:srgbClr val="0066CC"/>
    <a:srgbClr val="FF99FF"/>
    <a:srgbClr val="9999FF"/>
    <a:srgbClr val="FF9900"/>
    <a:srgbClr val="FF66FF"/>
    <a:srgbClr val="66FF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9310" autoAdjust="0"/>
  </p:normalViewPr>
  <p:slideViewPr>
    <p:cSldViewPr>
      <p:cViewPr varScale="1">
        <p:scale>
          <a:sx n="116" d="100"/>
          <a:sy n="116" d="100"/>
        </p:scale>
        <p:origin x="-14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1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004241416637094"/>
          <c:y val="8.9443587464640678E-2"/>
          <c:w val="0.74066106715772972"/>
          <c:h val="0.78164338577764869"/>
        </c:manualLayout>
      </c:layout>
      <c:pie3DChart>
        <c:varyColors val="1"/>
        <c:ser>
          <c:idx val="0"/>
          <c:order val="0"/>
          <c:explosion val="26"/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2FA142"/>
              </a:solidFill>
            </c:spPr>
          </c:dPt>
          <c:dPt>
            <c:idx val="2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4"/>
            <c:bubble3D val="0"/>
            <c:spPr>
              <a:solidFill>
                <a:srgbClr val="800080"/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4.5681676734961804E-2"/>
                  <c:y val="0.1056087247916576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7197623069486984E-2"/>
                  <c:y val="0.1056364089334376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2636739691830204"/>
                  <c:y val="8.99399044573602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9803547353010763E-2"/>
                  <c:y val="3.07415430149134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1344868265827759E-2"/>
                  <c:y val="-3.959254005750061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6.592387316115568E-2"/>
                  <c:y val="5.113158002298694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5579565334514076"/>
                  <c:y val="9.86506463391715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6561380476280418E-2"/>
                  <c:y val="0.2348558289821304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0.18595111548556437"/>
                  <c:y val="6.300187294549346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0.15132997482668187"/>
                  <c:y val="-1.73006394845479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0.13358600252145894"/>
                  <c:y val="9.582085908583268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8692">
                <a:noFill/>
              </a:ln>
            </c:spPr>
            <c:txPr>
              <a:bodyPr/>
              <a:lstStyle/>
              <a:p>
                <a:pPr>
                  <a:defRPr sz="130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Лист1!$A$68:$A$73</c:f>
              <c:strCache>
                <c:ptCount val="6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 на имущество физических лиц</c:v>
                </c:pt>
                <c:pt idx="3">
                  <c:v>Транспортный налог</c:v>
                </c:pt>
                <c:pt idx="4">
                  <c:v>Земельный налог</c:v>
                </c:pt>
                <c:pt idx="5">
                  <c:v>Доходы от использования имущества</c:v>
                </c:pt>
              </c:strCache>
            </c:strRef>
          </c:cat>
          <c:val>
            <c:numRef>
              <c:f>Лист1!$B$68:$B$73</c:f>
              <c:numCache>
                <c:formatCode>_-* #,##0.0_р_._-;\-* #,##0.0_р_._-;_-* "-"??_р_._-;_-@_-</c:formatCode>
                <c:ptCount val="6"/>
                <c:pt idx="0">
                  <c:v>2019</c:v>
                </c:pt>
                <c:pt idx="1">
                  <c:v>938.9</c:v>
                </c:pt>
                <c:pt idx="2">
                  <c:v>1081</c:v>
                </c:pt>
                <c:pt idx="3">
                  <c:v>1282.5</c:v>
                </c:pt>
                <c:pt idx="4">
                  <c:v>14381.8</c:v>
                </c:pt>
                <c:pt idx="5">
                  <c:v>71.7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1">
          <a:noFill/>
        </a:ln>
      </c:spPr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214307041690441"/>
          <c:y val="0.14783896560512891"/>
          <c:w val="0.71651306139897253"/>
          <c:h val="0.805475045256409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6"/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1"/>
            <c:bubble3D val="0"/>
            <c:explosion val="22"/>
          </c:dPt>
          <c:dLbls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мероприятия         19 737,6 тыс. рублей</c:v>
                </c:pt>
                <c:pt idx="1">
                  <c:v>Непрограммные мероприятия           6016,5 тыс. рублей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19737.599999999999</c:v>
                </c:pt>
                <c:pt idx="1">
                  <c:v>6016.5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8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14237997364608918"/>
          <c:y val="2.4850180045354392E-3"/>
          <c:w val="0.73587291413126499"/>
          <c:h val="0.12905490670774888"/>
        </c:manualLayout>
      </c:layout>
      <c:overlay val="0"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2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05665135959465"/>
          <c:y val="7.0898758162673296E-3"/>
          <c:w val="0.87886395950526108"/>
          <c:h val="0.8824027268575096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6600CC"/>
              </a:solidFill>
            </c:spPr>
          </c:dPt>
          <c:dPt>
            <c:idx val="2"/>
            <c:bubble3D val="0"/>
            <c:spPr>
              <a:solidFill>
                <a:srgbClr val="FF66FF"/>
              </a:solidFill>
            </c:spPr>
          </c:dPt>
          <c:dPt>
            <c:idx val="3"/>
            <c:bubble3D val="0"/>
            <c:explosion val="33"/>
            <c:spPr>
              <a:solidFill>
                <a:srgbClr val="3366FF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6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1.5836678985757711E-2"/>
                  <c:y val="0.1216786097840980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3194531488381692"/>
                  <c:y val="0.21745693379747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3240845193465436"/>
                  <c:y val="5.009667135750348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800366154278574E-2"/>
                  <c:y val="-7.059574399140837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9.9962835987741777E-2"/>
                  <c:y val="5.177395412855352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21169629958813968"/>
                  <c:y val="0.1701539335135602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5.4980369218225161E-2"/>
                  <c:y val="0.2494834678862842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15335562518618875"/>
                  <c:y val="0.164109466232147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11054990940043044"/>
                  <c:y val="0.1759819896554703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35114498094115404"/>
                  <c:y val="9.29395190657827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delete val="1"/>
            </c:dLbl>
            <c:dLbl>
              <c:idx val="11"/>
              <c:layout>
                <c:manualLayout>
                  <c:x val="-7.8538348246458362E-2"/>
                  <c:y val="0.205270209174289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-6.0158876152403909E-2"/>
                  <c:y val="8.11850380821883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-1.421929028534686E-2"/>
                  <c:y val="-2.404825389771506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Лист1!$A$68:$A$74</c:f>
              <c:strCache>
                <c:ptCount val="7"/>
                <c:pt idx="0">
                  <c:v>Управление муниципальными финансами </c:v>
                </c:pt>
                <c:pt idx="1">
                  <c:v>Совершенствование системы муниципального управления  </c:v>
                </c:pt>
                <c:pt idx="2">
                  <c:v>Управление земельными ресурсами и имуществом </c:v>
                </c:pt>
                <c:pt idx="3">
                  <c:v>Инфраструктура</c:v>
                </c:pt>
                <c:pt idx="4">
                  <c:v>Культура</c:v>
                </c:pt>
                <c:pt idx="5">
                  <c:v>Обеспечение безопасности жизнедеятельности населения </c:v>
                </c:pt>
                <c:pt idx="6">
                  <c:v>Развитие физической культуры и спорта на территории </c:v>
                </c:pt>
              </c:strCache>
            </c:strRef>
          </c:cat>
          <c:val>
            <c:numRef>
              <c:f>Лист1!$B$68:$B$74</c:f>
              <c:numCache>
                <c:formatCode>#,##0.0</c:formatCode>
                <c:ptCount val="7"/>
                <c:pt idx="0">
                  <c:v>901.6</c:v>
                </c:pt>
                <c:pt idx="1">
                  <c:v>448.5</c:v>
                </c:pt>
                <c:pt idx="2">
                  <c:v>524.6</c:v>
                </c:pt>
                <c:pt idx="3">
                  <c:v>16745.8</c:v>
                </c:pt>
                <c:pt idx="4">
                  <c:v>269.89999999999998</c:v>
                </c:pt>
                <c:pt idx="5">
                  <c:v>766.1</c:v>
                </c:pt>
                <c:pt idx="6">
                  <c:v>81.099999999999994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3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47329672917466"/>
          <c:y val="0.16905609719262327"/>
          <c:w val="0.49110894311246306"/>
          <c:h val="0.745001594146963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 Перемского сельского поселения за 2019 год, %</c:v>
                </c:pt>
              </c:strCache>
            </c:strRef>
          </c:tx>
          <c:explosion val="25"/>
          <c:dPt>
            <c:idx val="0"/>
            <c:bubble3D val="0"/>
            <c:explosion val="2"/>
          </c:dPt>
          <c:dPt>
            <c:idx val="1"/>
            <c:bubble3D val="0"/>
            <c:explosion val="14"/>
            <c:spPr>
              <a:solidFill>
                <a:srgbClr val="FFFF00"/>
              </a:solidFill>
            </c:spPr>
          </c:dPt>
          <c:dPt>
            <c:idx val="2"/>
            <c:bubble3D val="0"/>
            <c:explosion val="13"/>
          </c:dPt>
          <c:dPt>
            <c:idx val="3"/>
            <c:bubble3D val="0"/>
            <c:explosion val="12"/>
          </c:dPt>
          <c:dPt>
            <c:idx val="4"/>
            <c:bubble3D val="0"/>
            <c:explosion val="10"/>
          </c:dPt>
          <c:dPt>
            <c:idx val="5"/>
            <c:bubble3D val="0"/>
            <c:explosion val="13"/>
            <c:spPr>
              <a:solidFill>
                <a:srgbClr val="FF0000"/>
              </a:solidFill>
            </c:spPr>
          </c:dPt>
          <c:dPt>
            <c:idx val="6"/>
            <c:bubble3D val="0"/>
            <c:explosion val="7"/>
          </c:dPt>
          <c:dLbls>
            <c:dLbl>
              <c:idx val="0"/>
              <c:layout>
                <c:manualLayout>
                  <c:x val="2.226803398131311E-2"/>
                  <c:y val="-7.521588105985602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3402553379097382E-2"/>
                  <c:y val="2.610373701609171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4806079701689682E-2"/>
                  <c:y val="0.1071528535230647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9583927221347744E-2"/>
                  <c:y val="7.646384642491567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2430495183088668E-2"/>
                  <c:y val="1.849025892302787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5.487580584332688E-2"/>
                  <c:y val="-3.300102361015555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1.5005152439618188E-2"/>
                  <c:y val="-5.516084103837699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кинематография, средства массовой информации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7647.9</c:v>
                </c:pt>
                <c:pt idx="1">
                  <c:v>220.9</c:v>
                </c:pt>
                <c:pt idx="2">
                  <c:v>766</c:v>
                </c:pt>
                <c:pt idx="3">
                  <c:v>6768.3</c:v>
                </c:pt>
                <c:pt idx="4">
                  <c:v>6545.1</c:v>
                </c:pt>
                <c:pt idx="5">
                  <c:v>269.89999999999998</c:v>
                </c:pt>
                <c:pt idx="6">
                  <c:v>3536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7">
          <a:noFill/>
        </a:ln>
      </c:spPr>
    </c:plotArea>
    <c:legend>
      <c:legendPos val="r"/>
      <c:layout>
        <c:manualLayout>
          <c:xMode val="edge"/>
          <c:yMode val="edge"/>
          <c:x val="0.65272324292796735"/>
          <c:y val="0.23781165541528707"/>
          <c:w val="0.33537194517351998"/>
          <c:h val="0.66382063311922568"/>
        </c:manualLayout>
      </c:layout>
      <c:overlay val="0"/>
      <c:txPr>
        <a:bodyPr/>
        <a:lstStyle/>
        <a:p>
          <a:pPr>
            <a:defRPr sz="14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0.01613</cdr:x>
      <cdr:y>0.00392</cdr:y>
    </cdr:from>
    <cdr:to>
      <cdr:x>0.12096</cdr:x>
      <cdr:y>0.20498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44016" y="23912"/>
          <a:ext cx="936104" cy="122674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0.11825</cdr:x>
      <cdr:y>0.01208</cdr:y>
    </cdr:from>
    <cdr:to>
      <cdr:x>1</cdr:x>
      <cdr:y>0.19333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68585" y="72008"/>
          <a:ext cx="7967911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/>
          <a:r>
            <a:rPr lang="ru-RU" sz="1900" b="1" i="0" dirty="0" smtClean="0">
              <a:latin typeface="Times New Roman" pitchFamily="18" charset="0"/>
              <a:cs typeface="Times New Roman" pitchFamily="18" charset="0"/>
            </a:rPr>
            <a:t>Исполнение расходов бюджета Краснослудского сельского поселения в 2019 году по функциональной (отраслевой) структуре, % 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54" cy="490372"/>
          </a:xfrm>
          <a:prstGeom prst="rect">
            <a:avLst/>
          </a:prstGeom>
        </p:spPr>
        <p:txBody>
          <a:bodyPr vert="horz" lIns="89655" tIns="44827" rIns="89655" bIns="448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54" y="0"/>
            <a:ext cx="2919454" cy="490372"/>
          </a:xfrm>
          <a:prstGeom prst="rect">
            <a:avLst/>
          </a:prstGeom>
        </p:spPr>
        <p:txBody>
          <a:bodyPr vert="horz" lIns="89655" tIns="44827" rIns="89655" bIns="448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D55FB5-ADA5-483C-B444-FFCB548195F5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07712"/>
            <a:ext cx="2919454" cy="490371"/>
          </a:xfrm>
          <a:prstGeom prst="rect">
            <a:avLst/>
          </a:prstGeom>
        </p:spPr>
        <p:txBody>
          <a:bodyPr vert="horz" lIns="89655" tIns="44827" rIns="89655" bIns="448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54" y="9307712"/>
            <a:ext cx="2919454" cy="490371"/>
          </a:xfrm>
          <a:prstGeom prst="rect">
            <a:avLst/>
          </a:prstGeom>
        </p:spPr>
        <p:txBody>
          <a:bodyPr vert="horz" lIns="89655" tIns="44827" rIns="89655" bIns="448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D342A8-F9D1-40DF-89C9-72785B71D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386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54" cy="490372"/>
          </a:xfrm>
          <a:prstGeom prst="rect">
            <a:avLst/>
          </a:prstGeom>
        </p:spPr>
        <p:txBody>
          <a:bodyPr vert="horz" lIns="94460" tIns="47230" rIns="94460" bIns="4723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54" y="0"/>
            <a:ext cx="2919454" cy="490372"/>
          </a:xfrm>
          <a:prstGeom prst="rect">
            <a:avLst/>
          </a:prstGeom>
        </p:spPr>
        <p:txBody>
          <a:bodyPr vert="horz" lIns="94460" tIns="47230" rIns="94460" bIns="4723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F878790-CB71-4A2B-9FFC-3EEAD55F8438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60" tIns="47230" rIns="94460" bIns="4723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01" y="4654635"/>
            <a:ext cx="5387365" cy="4410227"/>
          </a:xfrm>
          <a:prstGeom prst="rect">
            <a:avLst/>
          </a:prstGeom>
        </p:spPr>
        <p:txBody>
          <a:bodyPr vert="horz" lIns="94460" tIns="47230" rIns="94460" bIns="4723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07712"/>
            <a:ext cx="2919454" cy="490371"/>
          </a:xfrm>
          <a:prstGeom prst="rect">
            <a:avLst/>
          </a:prstGeom>
        </p:spPr>
        <p:txBody>
          <a:bodyPr vert="horz" lIns="94460" tIns="47230" rIns="94460" bIns="4723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54" y="9307712"/>
            <a:ext cx="2919454" cy="490371"/>
          </a:xfrm>
          <a:prstGeom prst="rect">
            <a:avLst/>
          </a:prstGeom>
        </p:spPr>
        <p:txBody>
          <a:bodyPr vert="horz" lIns="94460" tIns="47230" rIns="94460" bIns="4723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A02FED69-E882-4765-AE73-92658F464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153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FED69-E882-4765-AE73-92658F46435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40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1B55A7-6CD4-4E43-A385-826C271E1910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807E9-4032-45CC-8C38-156E02FE28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CDEDE2-FE7C-4532-B5E7-4E4A0CA53296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248FB-D2EC-4001-BBEA-A1EA97DB73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684603-E585-42DB-8AC6-FDDCCF7509CB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062FB-51ED-4DBB-8F42-A9DF6EC52D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04B2E2-CEAB-4197-A9BE-AF4B70FD4BCA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58D3D-3BF3-4DFC-8F6A-B66C26935F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42E154-BD86-4E0D-8476-5A17933E9542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EF14-F8A8-42F7-B3DC-37F82D1143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264135-4977-4A6E-85C7-25C9A8B60BED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EF1CD-B293-49DA-BF8A-B43FB5993D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A9E9D-FD6E-4C5C-ACC6-4F363E902B7E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DAE55-2F51-4596-ABE1-A957964B38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93184D-C835-435D-A02F-75FB27EB1FBF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B0112-3557-4078-AE35-3B17587394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324F82-48F3-4FE2-AB3C-989AAD289A32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87243-B929-45E8-BC17-0AFB805B71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683666-DB6E-4D7B-8D41-F5B8E7097561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82250-6100-462E-BF1E-F0A7DBE402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42142B-4408-4D5B-8B71-6E9BF806E21E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EA50C-2E44-4209-BA8D-77EF82E212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3419872" y="1844824"/>
            <a:ext cx="5256584" cy="3672408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  <a:defRPr/>
            </a:pPr>
            <a:r>
              <a:rPr lang="ru-RU" sz="4000" b="1" i="1" kern="1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Отчет об исполнении </a:t>
            </a:r>
            <a:r>
              <a:rPr lang="ru-RU" sz="4000" b="1" i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бюджета Краснослудского сельского поселения</a:t>
            </a: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2019 год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7"/>
            <a:ext cx="2796155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61003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5"/>
          <p:cNvSpPr txBox="1">
            <a:spLocks noChangeArrowheads="1"/>
          </p:cNvSpPr>
          <p:nvPr/>
        </p:nvSpPr>
        <p:spPr bwMode="auto">
          <a:xfrm>
            <a:off x="1547813" y="2708275"/>
            <a:ext cx="6624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Franklin Gothic Book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28662" y="285729"/>
            <a:ext cx="807249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Исполнение бюджета </a:t>
            </a:r>
            <a:r>
              <a:rPr lang="ru-RU" sz="22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Краснослудского</a:t>
            </a: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сельского </a:t>
            </a: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     поселения за 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2019 год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457788"/>
              </p:ext>
            </p:extLst>
          </p:nvPr>
        </p:nvGraphicFramePr>
        <p:xfrm>
          <a:off x="611559" y="1268760"/>
          <a:ext cx="7975349" cy="8747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5658"/>
                <a:gridCol w="2123267"/>
                <a:gridCol w="2016224"/>
                <a:gridCol w="1800200"/>
              </a:tblGrid>
              <a:tr h="4384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Параметры бюджета, тыс. рублей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22 140,2  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25 754,1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-3 613,9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1"/>
            <a:ext cx="74915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75"/>
          <p:cNvSpPr txBox="1">
            <a:spLocks noChangeArrowheads="1"/>
          </p:cNvSpPr>
          <p:nvPr/>
        </p:nvSpPr>
        <p:spPr bwMode="auto">
          <a:xfrm>
            <a:off x="8316416" y="0"/>
            <a:ext cx="8275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</a:t>
            </a:r>
            <a:r>
              <a:rPr lang="ru-RU" sz="1000" dirty="0" smtClean="0">
                <a:cs typeface="Times New Roman" pitchFamily="18" charset="0"/>
              </a:rPr>
              <a:t>1</a:t>
            </a:r>
            <a:endParaRPr lang="ru-RU" sz="1000" dirty="0"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220486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Бюджет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Краснослудского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сельского поселения по доходам выполнен в целом к утвержденному годовому плану на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99,1%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368298"/>
              </p:ext>
            </p:extLst>
          </p:nvPr>
        </p:nvGraphicFramePr>
        <p:xfrm>
          <a:off x="558393" y="2996952"/>
          <a:ext cx="8136904" cy="3059923"/>
        </p:xfrm>
        <a:graphic>
          <a:graphicData uri="http://schemas.openxmlformats.org/drawingml/2006/table">
            <a:tbl>
              <a:tblPr/>
              <a:tblGrid>
                <a:gridCol w="2066580"/>
                <a:gridCol w="2098384"/>
                <a:gridCol w="2023441"/>
                <a:gridCol w="1948499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на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за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996,8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795,0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6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345,2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345,2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4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Доходы от возвратов и возврат остатков субсидий и субвенций прошлых лет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46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342,0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140,2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89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14348" y="285728"/>
            <a:ext cx="834519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     </a:t>
            </a: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Поступление доходов в бюджет </a:t>
            </a:r>
            <a:r>
              <a:rPr lang="ru-RU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Краснослудского</a:t>
            </a: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сельского поселения за 2019 год, тыс. рублей</a:t>
            </a:r>
            <a:b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ru-RU" sz="2200" b="1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4" name="Group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453807"/>
              </p:ext>
            </p:extLst>
          </p:nvPr>
        </p:nvGraphicFramePr>
        <p:xfrm>
          <a:off x="323528" y="1268760"/>
          <a:ext cx="8568953" cy="5205868"/>
        </p:xfrm>
        <a:graphic>
          <a:graphicData uri="http://schemas.openxmlformats.org/drawingml/2006/table">
            <a:tbl>
              <a:tblPr/>
              <a:tblGrid>
                <a:gridCol w="3216194"/>
                <a:gridCol w="1493324"/>
                <a:gridCol w="1481657"/>
                <a:gridCol w="1206074"/>
                <a:gridCol w="1171704"/>
              </a:tblGrid>
              <a:tr h="50405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Уточненный план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Отклонение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2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048,1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019,0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29,1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98,6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29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Акцизы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867,4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938,9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71,5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108,2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15,6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16,3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104,5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6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468,0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081,0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387,0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73,6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4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Транспортный налог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282,5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172,5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115,5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8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412,2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381,8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Госпошлина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3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Доходы от оказания платных услуг и компенсации затрат</a:t>
                      </a:r>
                      <a:endParaRPr kumimoji="0" lang="ru-RU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использования имущества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71,7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71,7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реализации имущества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4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Штрафы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3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5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ДОХОДОВ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996,8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795,0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201,8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4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345,2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345,2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возвратов и возврат остатков субсидий и субвенций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8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342,0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140,2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201,8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75"/>
          <p:cNvSpPr txBox="1">
            <a:spLocks noChangeArrowheads="1"/>
          </p:cNvSpPr>
          <p:nvPr/>
        </p:nvSpPr>
        <p:spPr bwMode="auto">
          <a:xfrm>
            <a:off x="8316416" y="0"/>
            <a:ext cx="8275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</a:t>
            </a:r>
            <a:r>
              <a:rPr lang="ru-RU" sz="1000" dirty="0" smtClean="0">
                <a:cs typeface="Times New Roman" pitchFamily="18" charset="0"/>
              </a:rPr>
              <a:t>2</a:t>
            </a:r>
            <a:endParaRPr lang="ru-RU" sz="1000" dirty="0"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1"/>
            <a:ext cx="79208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827584" y="407439"/>
            <a:ext cx="792088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tabLst/>
              <a:defRPr/>
            </a:pPr>
            <a:r>
              <a:rPr lang="ru-RU" sz="23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в </a:t>
            </a:r>
            <a:r>
              <a:rPr lang="ru-RU" sz="23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3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4" name="Text Box 75"/>
          <p:cNvSpPr txBox="1">
            <a:spLocks noChangeArrowheads="1"/>
          </p:cNvSpPr>
          <p:nvPr/>
        </p:nvSpPr>
        <p:spPr bwMode="auto">
          <a:xfrm>
            <a:off x="8316416" y="0"/>
            <a:ext cx="8275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3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1"/>
            <a:ext cx="720080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Объек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054027"/>
              </p:ext>
            </p:extLst>
          </p:nvPr>
        </p:nvGraphicFramePr>
        <p:xfrm>
          <a:off x="539552" y="908720"/>
          <a:ext cx="813690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900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71600" y="383706"/>
            <a:ext cx="8172400" cy="838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Краснослудского сельского поселения за 2019 год</a:t>
            </a:r>
            <a:endParaRPr lang="ru-RU" sz="24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5446366"/>
              </p:ext>
            </p:extLst>
          </p:nvPr>
        </p:nvGraphicFramePr>
        <p:xfrm>
          <a:off x="755576" y="1988840"/>
          <a:ext cx="79441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01565" y="1338067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Всего исполнено расходов на сумму 25 754,1тыс. рублей, из которых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7393"/>
            <a:ext cx="774700" cy="103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75"/>
          <p:cNvSpPr txBox="1">
            <a:spLocks noChangeArrowheads="1"/>
          </p:cNvSpPr>
          <p:nvPr/>
        </p:nvSpPr>
        <p:spPr bwMode="auto">
          <a:xfrm>
            <a:off x="8316416" y="0"/>
            <a:ext cx="8275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  <a:cs typeface="Times New Roman" pitchFamily="18" charset="0"/>
              </a:rPr>
              <a:t>Слайд № </a:t>
            </a:r>
            <a:r>
              <a:rPr lang="ru-RU" sz="1000" dirty="0" smtClean="0">
                <a:solidFill>
                  <a:prstClr val="black"/>
                </a:solidFill>
                <a:cs typeface="Times New Roman" pitchFamily="18" charset="0"/>
              </a:rPr>
              <a:t>4</a:t>
            </a:r>
            <a:endParaRPr lang="ru-RU" sz="1000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42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04388439"/>
              </p:ext>
            </p:extLst>
          </p:nvPr>
        </p:nvGraphicFramePr>
        <p:xfrm>
          <a:off x="755576" y="1305259"/>
          <a:ext cx="789831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954212" y="409867"/>
            <a:ext cx="81897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tabLst/>
            </a:pP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Краснослудского сельского поселения в разрезе муниципальных программ за 2019 год, %</a:t>
            </a:r>
            <a:endParaRPr lang="ru-RU" sz="2200" b="1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7393"/>
            <a:ext cx="774700" cy="103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75"/>
          <p:cNvSpPr txBox="1">
            <a:spLocks noChangeArrowheads="1"/>
          </p:cNvSpPr>
          <p:nvPr/>
        </p:nvSpPr>
        <p:spPr bwMode="auto">
          <a:xfrm>
            <a:off x="8316416" y="0"/>
            <a:ext cx="8275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  <a:cs typeface="Times New Roman" pitchFamily="18" charset="0"/>
              </a:rPr>
              <a:t>Слайд № 5</a:t>
            </a:r>
          </a:p>
        </p:txBody>
      </p:sp>
    </p:spTree>
    <p:extLst>
      <p:ext uri="{BB962C8B-B14F-4D97-AF65-F5344CB8AC3E}">
        <p14:creationId xmlns:p14="http://schemas.microsoft.com/office/powerpoint/2010/main" val="311681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080713" y="461282"/>
            <a:ext cx="7673058" cy="1239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Расходы бюджета </a:t>
            </a:r>
            <a:r>
              <a:rPr lang="ru-RU" b="1" dirty="0" smtClean="0">
                <a:solidFill>
                  <a:prstClr val="black"/>
                </a:solidFill>
              </a:rPr>
              <a:t>Краснослудского сельского  </a:t>
            </a:r>
            <a:r>
              <a:rPr lang="ru-RU" b="1" dirty="0">
                <a:solidFill>
                  <a:prstClr val="black"/>
                </a:solidFill>
              </a:rPr>
              <a:t>поселения за 2019 год</a:t>
            </a:r>
          </a:p>
          <a:p>
            <a:pPr algn="ctr"/>
            <a:r>
              <a:rPr lang="ru-RU" b="1" dirty="0">
                <a:solidFill>
                  <a:prstClr val="black"/>
                </a:solidFill>
              </a:rPr>
              <a:t>в разрезе функциональной (отраслевой) структуры расходов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r">
              <a:defRPr/>
            </a:pPr>
            <a:endParaRPr lang="ru-RU" sz="1200" b="1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r">
              <a:defRPr/>
            </a:pP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тыс. рублей</a:t>
            </a:r>
            <a:endParaRPr lang="ru-RU" sz="1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9" name="Group 9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53470301"/>
              </p:ext>
            </p:extLst>
          </p:nvPr>
        </p:nvGraphicFramePr>
        <p:xfrm>
          <a:off x="179512" y="1556793"/>
          <a:ext cx="8784975" cy="4533994"/>
        </p:xfrm>
        <a:graphic>
          <a:graphicData uri="http://schemas.openxmlformats.org/drawingml/2006/table">
            <a:tbl>
              <a:tblPr/>
              <a:tblGrid>
                <a:gridCol w="3733497"/>
                <a:gridCol w="1317705"/>
                <a:gridCol w="1244499"/>
                <a:gridCol w="1326557"/>
                <a:gridCol w="1162717"/>
              </a:tblGrid>
              <a:tr h="494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Franklin Gothic Book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Cyr" charset="-52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Фактически 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 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7 756,1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7 647,9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220,9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766,0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766,0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7 378,0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6 768,3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609,7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хозяйство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7 875,4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6 545,1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1 330,3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269,9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269,9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3 536,0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3 536,0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27 802,3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25 754,1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2 048,2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7393"/>
            <a:ext cx="774700" cy="103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75"/>
          <p:cNvSpPr txBox="1">
            <a:spLocks noChangeArrowheads="1"/>
          </p:cNvSpPr>
          <p:nvPr/>
        </p:nvSpPr>
        <p:spPr bwMode="auto">
          <a:xfrm>
            <a:off x="8316416" y="0"/>
            <a:ext cx="8275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  <a:cs typeface="Times New Roman" pitchFamily="18" charset="0"/>
              </a:rPr>
              <a:t>Слайд № </a:t>
            </a:r>
            <a:r>
              <a:rPr lang="ru-RU" sz="1000" dirty="0" smtClean="0">
                <a:solidFill>
                  <a:prstClr val="black"/>
                </a:solidFill>
                <a:cs typeface="Times New Roman" pitchFamily="18" charset="0"/>
              </a:rPr>
              <a:t>6</a:t>
            </a:r>
            <a:endParaRPr lang="ru-RU" sz="1000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9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0858663"/>
              </p:ext>
            </p:extLst>
          </p:nvPr>
        </p:nvGraphicFramePr>
        <p:xfrm>
          <a:off x="107504" y="476672"/>
          <a:ext cx="9036496" cy="59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75"/>
          <p:cNvSpPr txBox="1">
            <a:spLocks noChangeArrowheads="1"/>
          </p:cNvSpPr>
          <p:nvPr/>
        </p:nvSpPr>
        <p:spPr bwMode="auto">
          <a:xfrm>
            <a:off x="8182306" y="116824"/>
            <a:ext cx="8275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  <a:cs typeface="Times New Roman" pitchFamily="18" charset="0"/>
              </a:rPr>
              <a:t>Слайд </a:t>
            </a:r>
            <a:r>
              <a:rPr lang="ru-RU" sz="1000" dirty="0" smtClean="0">
                <a:solidFill>
                  <a:prstClr val="black"/>
                </a:solidFill>
                <a:cs typeface="Times New Roman" pitchFamily="18" charset="0"/>
              </a:rPr>
              <a:t>№ 7</a:t>
            </a:r>
            <a:endParaRPr lang="ru-RU" sz="1000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14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632848" cy="12961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Дорожный фонд </a:t>
            </a:r>
            <a:r>
              <a:rPr lang="ru-RU" sz="2400" dirty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Краснослудского сельского поселения </a:t>
            </a:r>
            <a:r>
              <a:rPr lang="ru-RU" sz="2400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в </a:t>
            </a:r>
            <a:r>
              <a:rPr lang="ru-RU" sz="2400" dirty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2019 </a:t>
            </a:r>
            <a:r>
              <a:rPr lang="ru-RU" sz="2400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году, тыс. рублей</a:t>
            </a:r>
            <a:r>
              <a:rPr lang="ru-RU" sz="2400" dirty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/>
            </a:r>
            <a:br>
              <a:rPr lang="ru-RU" sz="2400" dirty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</a:br>
            <a:r>
              <a:rPr lang="ru-RU" sz="2600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                                                                   </a:t>
            </a:r>
            <a:endParaRPr lang="ru-RU" sz="1400" dirty="0">
              <a:solidFill>
                <a:prstClr val="black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99802469"/>
              </p:ext>
            </p:extLst>
          </p:nvPr>
        </p:nvGraphicFramePr>
        <p:xfrm>
          <a:off x="395536" y="1484783"/>
          <a:ext cx="8334672" cy="453650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012991"/>
                <a:gridCol w="1243108"/>
                <a:gridCol w="1426655"/>
                <a:gridCol w="1651918"/>
              </a:tblGrid>
              <a:tr h="991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направления расходов муниципального дорожного фонда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14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Содержание автомобильных дорог и инженерных сооружений на них в границах населенных пунктов поселения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1 528,0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1 449,5</a:t>
                      </a: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6415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Ремонт автомобильных дорог и инженерных сооружений на них в границах населенных пунктов поселения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5 153,0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5 138,6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9450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Мероприятия по приведению автомобильных дорог в нормативное состояние, проектирование организации дорожного движения на автомобильных дорогах общего пользования в населенных пунктах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645,1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128,4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19,9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208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7 326,1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6 716,5</a:t>
                      </a: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ch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04664"/>
            <a:ext cx="864096" cy="980877"/>
          </a:xfrm>
          <a:prstGeom prst="rect">
            <a:avLst/>
          </a:prstGeom>
        </p:spPr>
      </p:pic>
      <p:sp>
        <p:nvSpPr>
          <p:cNvPr id="6" name="Text Box 75"/>
          <p:cNvSpPr txBox="1">
            <a:spLocks noChangeArrowheads="1"/>
          </p:cNvSpPr>
          <p:nvPr/>
        </p:nvSpPr>
        <p:spPr bwMode="auto">
          <a:xfrm>
            <a:off x="8316416" y="0"/>
            <a:ext cx="8275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  <a:cs typeface="Times New Roman" pitchFamily="18" charset="0"/>
              </a:rPr>
              <a:t>Слайд № 8</a:t>
            </a:r>
          </a:p>
        </p:txBody>
      </p:sp>
    </p:spTree>
    <p:extLst>
      <p:ext uri="{BB962C8B-B14F-4D97-AF65-F5344CB8AC3E}">
        <p14:creationId xmlns:p14="http://schemas.microsoft.com/office/powerpoint/2010/main" val="84665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2767</TotalTime>
  <Words>574</Words>
  <Application>Microsoft Office PowerPoint</Application>
  <PresentationFormat>Экран (4:3)</PresentationFormat>
  <Paragraphs>222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Отчет об исполнении бюджета Краснослудского сельского поселения за 2019 год</vt:lpstr>
      <vt:lpstr>Презентация PowerPoint</vt:lpstr>
      <vt:lpstr>Презентация PowerPoint</vt:lpstr>
      <vt:lpstr>Презентация PowerPoint</vt:lpstr>
      <vt:lpstr>Расходы бюджета Краснослудского сельского поселения за 2019 год</vt:lpstr>
      <vt:lpstr>Презентация PowerPoint</vt:lpstr>
      <vt:lpstr>Презентация PowerPoint</vt:lpstr>
      <vt:lpstr>Презентация PowerPoint</vt:lpstr>
      <vt:lpstr>Дорожный фонд Краснослудского сельского поселения в 2019 году, тыс. рублей                                                                    </vt:lpstr>
      <vt:lpstr>Презентация PowerPoint</vt:lpstr>
    </vt:vector>
  </TitlesOfParts>
  <Company>DreamLair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Добрянский муниципальный район!</dc:title>
  <dc:creator>Paradise</dc:creator>
  <cp:lastModifiedBy>Malgina</cp:lastModifiedBy>
  <cp:revision>398</cp:revision>
  <cp:lastPrinted>2020-05-19T14:38:53Z</cp:lastPrinted>
  <dcterms:created xsi:type="dcterms:W3CDTF">2012-10-26T09:26:12Z</dcterms:created>
  <dcterms:modified xsi:type="dcterms:W3CDTF">2020-05-20T04:12:31Z</dcterms:modified>
</cp:coreProperties>
</file>